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67" r:id="rId3"/>
    <p:sldMasterId id="2147483674" r:id="rId4"/>
    <p:sldMasterId id="2147483655" r:id="rId5"/>
    <p:sldMasterId id="2147483659" r:id="rId6"/>
  </p:sldMasterIdLst>
  <p:notesMasterIdLst>
    <p:notesMasterId r:id="rId56"/>
  </p:notesMasterIdLst>
  <p:sldIdLst>
    <p:sldId id="258" r:id="rId7"/>
    <p:sldId id="719" r:id="rId8"/>
    <p:sldId id="720" r:id="rId9"/>
    <p:sldId id="721" r:id="rId10"/>
    <p:sldId id="711" r:id="rId11"/>
    <p:sldId id="647" r:id="rId12"/>
    <p:sldId id="432" r:id="rId13"/>
    <p:sldId id="671" r:id="rId14"/>
    <p:sldId id="544" r:id="rId15"/>
    <p:sldId id="383" r:id="rId16"/>
    <p:sldId id="454" r:id="rId17"/>
    <p:sldId id="691" r:id="rId18"/>
    <p:sldId id="714" r:id="rId19"/>
    <p:sldId id="722" r:id="rId20"/>
    <p:sldId id="651" r:id="rId21"/>
    <p:sldId id="712" r:id="rId22"/>
    <p:sldId id="723" r:id="rId23"/>
    <p:sldId id="709" r:id="rId24"/>
    <p:sldId id="683" r:id="rId25"/>
    <p:sldId id="708" r:id="rId26"/>
    <p:sldId id="702" r:id="rId27"/>
    <p:sldId id="724" r:id="rId28"/>
    <p:sldId id="659" r:id="rId29"/>
    <p:sldId id="713" r:id="rId30"/>
    <p:sldId id="725" r:id="rId31"/>
    <p:sldId id="515" r:id="rId32"/>
    <p:sldId id="668" r:id="rId33"/>
    <p:sldId id="670" r:id="rId34"/>
    <p:sldId id="681" r:id="rId35"/>
    <p:sldId id="682" r:id="rId36"/>
    <p:sldId id="663" r:id="rId37"/>
    <p:sldId id="394" r:id="rId38"/>
    <p:sldId id="428" r:id="rId39"/>
    <p:sldId id="433" r:id="rId40"/>
    <p:sldId id="692" r:id="rId41"/>
    <p:sldId id="487" r:id="rId42"/>
    <p:sldId id="694" r:id="rId43"/>
    <p:sldId id="726" r:id="rId44"/>
    <p:sldId id="695" r:id="rId45"/>
    <p:sldId id="678" r:id="rId46"/>
    <p:sldId id="686" r:id="rId47"/>
    <p:sldId id="696" r:id="rId48"/>
    <p:sldId id="697" r:id="rId49"/>
    <p:sldId id="698" r:id="rId50"/>
    <p:sldId id="685" r:id="rId51"/>
    <p:sldId id="727" r:id="rId52"/>
    <p:sldId id="699" r:id="rId53"/>
    <p:sldId id="700" r:id="rId54"/>
    <p:sldId id="55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1016" y="184"/>
      </p:cViewPr>
      <p:guideLst/>
    </p:cSldViewPr>
  </p:slideViewPr>
  <p:outlineViewPr>
    <p:cViewPr>
      <p:scale>
        <a:sx n="33" d="100"/>
        <a:sy n="33" d="100"/>
      </p:scale>
      <p:origin x="0" y="-5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06202-BB1D-C344-B6A3-3C5668040CD6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EF8D3-EA62-8646-A591-FC0F930C5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4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EF8D3-EA62-8646-A591-FC0F930C5A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6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3F6AB-0D99-2E40-8A49-ADE16D847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9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3F6AB-0D99-2E40-8A49-ADE16D847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22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3F6AB-0D99-2E40-8A49-ADE16D847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1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3F6AB-0D99-2E40-8A49-ADE16D847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4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3F6AB-0D99-2E40-8A49-ADE16D847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28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3F6AB-0D99-2E40-8A49-ADE16D847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6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3F6AB-0D99-2E40-8A49-ADE16D847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53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3F6AB-0D99-2E40-8A49-ADE16D847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5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3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4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C30-50DA-0D4F-A190-996F0D83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/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7/7/25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3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9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2031-7194-2D4F-9514-E9CE49D5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7F5B-D118-6949-B1EB-79A407CA2571}" type="datetime1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34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AR - Logo C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89431-73A7-2741-9AB7-C073CA4594DA}"/>
              </a:ext>
            </a:extLst>
          </p:cNvPr>
          <p:cNvSpPr/>
          <p:nvPr userDrawn="1"/>
        </p:nvSpPr>
        <p:spPr>
          <a:xfrm>
            <a:off x="0" y="0"/>
            <a:ext cx="12192000" cy="5440680"/>
          </a:xfrm>
          <a:prstGeom prst="rect">
            <a:avLst/>
          </a:prstGeom>
          <a:gradFill>
            <a:gsLst>
              <a:gs pos="0">
                <a:schemeClr val="accent2">
                  <a:lumMod val="10000"/>
                </a:schemeClr>
              </a:gs>
              <a:gs pos="100000">
                <a:schemeClr val="accent2">
                  <a:lumMod val="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98AA7-3B95-6E46-AA91-AD5A7016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E6499-C636-9841-B810-319C5A61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SOAR">
            <a:extLst>
              <a:ext uri="{FF2B5EF4-FFF2-40B4-BE49-F238E27FC236}">
                <a16:creationId xmlns:a16="http://schemas.microsoft.com/office/drawing/2014/main" id="{50D59B23-96E8-D845-B9F7-B0B3899249FD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7999" y="3168661"/>
            <a:ext cx="1796002" cy="2418617"/>
          </a:xfrm>
          <a:prstGeom prst="rect">
            <a:avLst/>
          </a:prstGeom>
          <a:noFill/>
          <a:ln>
            <a:noFill/>
          </a:ln>
          <a:effectLst>
            <a:glow rad="1130300">
              <a:schemeClr val="bg1">
                <a:alpha val="43000"/>
              </a:schemeClr>
            </a:glow>
            <a:outerShdw blurRad="584200" sx="104000" sy="104000" algn="ctr" rotWithShape="0">
              <a:prstClr val="black">
                <a:alpha val="0"/>
              </a:prstClr>
            </a:outerShdw>
            <a:softEdge rad="0"/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AF05178-1F26-7243-B2AA-C2BDB2D0A0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9861" y="1743306"/>
            <a:ext cx="1398207" cy="1398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DB9F2-29AF-064E-8364-979611FD14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960" r="17758"/>
          <a:stretch/>
        </p:blipFill>
        <p:spPr>
          <a:xfrm>
            <a:off x="8678173" y="1743305"/>
            <a:ext cx="1797583" cy="1398208"/>
          </a:xfrm>
          <a:prstGeom prst="rect">
            <a:avLst/>
          </a:prstGeom>
        </p:spPr>
      </p:pic>
      <p:pic>
        <p:nvPicPr>
          <p:cNvPr id="13" name="NSF \ NOIRLab">
            <a:extLst>
              <a:ext uri="{FF2B5EF4-FFF2-40B4-BE49-F238E27FC236}">
                <a16:creationId xmlns:a16="http://schemas.microsoft.com/office/drawing/2014/main" id="{FED11A5F-4CDF-3B4C-8105-8270B8AA48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3671" y="1556252"/>
            <a:ext cx="3731186" cy="1772313"/>
          </a:xfrm>
          <a:prstGeom prst="rect">
            <a:avLst/>
          </a:prstGeom>
        </p:spPr>
      </p:pic>
      <p:pic>
        <p:nvPicPr>
          <p:cNvPr id="12" name="AURA wht/dark background">
            <a:extLst>
              <a:ext uri="{FF2B5EF4-FFF2-40B4-BE49-F238E27FC236}">
                <a16:creationId xmlns:a16="http://schemas.microsoft.com/office/drawing/2014/main" id="{1D337F8E-0B29-1D40-B222-2A6597BA12F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DE070-8135-B447-BEED-1DC1D8EA294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956" y="1602085"/>
            <a:ext cx="1867388" cy="16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31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C30-50DA-0D4F-A190-996F0D83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/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7/7/25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C130160-D141-6941-AE78-D5D22EB37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391"/>
            <a:ext cx="1631891" cy="76567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B4DC7F-8197-F74E-9DD7-C3D8428FD6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292" y="8391"/>
            <a:ext cx="1600200" cy="8001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0FA2A15-28D5-AF44-8FBF-2EF2882104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8868" y="42681"/>
            <a:ext cx="943276" cy="731520"/>
          </a:xfrm>
          <a:prstGeom prst="rect">
            <a:avLst/>
          </a:prstGeom>
        </p:spPr>
      </p:pic>
      <p:pic>
        <p:nvPicPr>
          <p:cNvPr id="16" name="NSF \ NOIRLab">
            <a:extLst>
              <a:ext uri="{FF2B5EF4-FFF2-40B4-BE49-F238E27FC236}">
                <a16:creationId xmlns:a16="http://schemas.microsoft.com/office/drawing/2014/main" id="{B4C0F015-DBA1-6147-8751-727873C0AC2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33" y="6203548"/>
            <a:ext cx="1495986" cy="7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0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7BFE508C-C6E5-CD47-9EEA-C34CC398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9CEC-4CB3-464E-8C07-66BD4A7216AE}" type="datetime1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92B5CF23-7FF3-E040-9B6B-ED5B6A28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DD54DE3-AFD5-A54E-9F88-0F2E1231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479085-C68E-AE42-8087-8C9AC4DA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1885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16C5EDD0-9729-4E48-8AAB-CD5309A5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9CEC-4CB3-464E-8C07-66BD4A7216AE}" type="datetime1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05DBFCAF-1E4D-5B4D-B9E5-E0830515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57474B1-E09B-9F41-BF3B-F0BF7CD4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C30-50DA-0D4F-A190-996F0D83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/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7/7/25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56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20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emini-Dark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588" y="6356350"/>
            <a:ext cx="24602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AURA wht/dark background">
            <a:extLst>
              <a:ext uri="{FF2B5EF4-FFF2-40B4-BE49-F238E27FC236}">
                <a16:creationId xmlns:a16="http://schemas.microsoft.com/office/drawing/2014/main" id="{DDFF368F-AE25-494D-ADE4-A248BF8DDA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58D57E-6034-7A47-A408-F290D79FC7D3}"/>
              </a:ext>
            </a:extLst>
          </p:cNvPr>
          <p:cNvGrpSpPr/>
          <p:nvPr userDrawn="1"/>
        </p:nvGrpSpPr>
        <p:grpSpPr>
          <a:xfrm>
            <a:off x="0" y="6264893"/>
            <a:ext cx="9682181" cy="595205"/>
            <a:chOff x="0" y="6264893"/>
            <a:chExt cx="9682181" cy="595205"/>
          </a:xfrm>
        </p:grpSpPr>
        <p:sp>
          <p:nvSpPr>
            <p:cNvPr id="10" name="Logo band">
              <a:extLst>
                <a:ext uri="{FF2B5EF4-FFF2-40B4-BE49-F238E27FC236}">
                  <a16:creationId xmlns:a16="http://schemas.microsoft.com/office/drawing/2014/main" id="{F35D3F85-F8E8-9E4B-9F87-EFF170E0A8C5}"/>
                </a:ext>
              </a:extLst>
            </p:cNvPr>
            <p:cNvSpPr/>
            <p:nvPr userDrawn="1"/>
          </p:nvSpPr>
          <p:spPr>
            <a:xfrm>
              <a:off x="0" y="6264893"/>
              <a:ext cx="9682181" cy="594728"/>
            </a:xfrm>
            <a:custGeom>
              <a:avLst/>
              <a:gdLst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0 w 5704378"/>
                <a:gd name="connsiteY7" fmla="*/ 99123 h 594728"/>
                <a:gd name="connsiteX8" fmla="*/ 99123 w 5704378"/>
                <a:gd name="connsiteY8" fmla="*/ 0 h 594728"/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99123 w 5704378"/>
                <a:gd name="connsiteY7" fmla="*/ 0 h 594728"/>
                <a:gd name="connsiteX0" fmla="*/ 0 w 5706855"/>
                <a:gd name="connsiteY0" fmla="*/ 9525 h 594728"/>
                <a:gd name="connsiteX1" fmla="*/ 5706855 w 5706855"/>
                <a:gd name="connsiteY1" fmla="*/ 0 h 594728"/>
                <a:gd name="connsiteX2" fmla="*/ 5706855 w 5706855"/>
                <a:gd name="connsiteY2" fmla="*/ 0 h 594728"/>
                <a:gd name="connsiteX3" fmla="*/ 5706855 w 5706855"/>
                <a:gd name="connsiteY3" fmla="*/ 495605 h 594728"/>
                <a:gd name="connsiteX4" fmla="*/ 5607732 w 5706855"/>
                <a:gd name="connsiteY4" fmla="*/ 594728 h 594728"/>
                <a:gd name="connsiteX5" fmla="*/ 2477 w 5706855"/>
                <a:gd name="connsiteY5" fmla="*/ 594728 h 594728"/>
                <a:gd name="connsiteX6" fmla="*/ 2477 w 5706855"/>
                <a:gd name="connsiteY6" fmla="*/ 594728 h 594728"/>
                <a:gd name="connsiteX7" fmla="*/ 0 w 5706855"/>
                <a:gd name="connsiteY7" fmla="*/ 9525 h 5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6855" h="594728">
                  <a:moveTo>
                    <a:pt x="0" y="9525"/>
                  </a:moveTo>
                  <a:lnTo>
                    <a:pt x="5706855" y="0"/>
                  </a:lnTo>
                  <a:lnTo>
                    <a:pt x="5706855" y="0"/>
                  </a:lnTo>
                  <a:lnTo>
                    <a:pt x="5706855" y="495605"/>
                  </a:lnTo>
                  <a:cubicBezTo>
                    <a:pt x="5706855" y="550349"/>
                    <a:pt x="5662476" y="594728"/>
                    <a:pt x="5607732" y="594728"/>
                  </a:cubicBezTo>
                  <a:lnTo>
                    <a:pt x="2477" y="594728"/>
                  </a:lnTo>
                  <a:lnTo>
                    <a:pt x="2477" y="594728"/>
                  </a:lnTo>
                  <a:cubicBezTo>
                    <a:pt x="1651" y="399660"/>
                    <a:pt x="826" y="204593"/>
                    <a:pt x="0" y="9525"/>
                  </a:cubicBezTo>
                  <a:close/>
                </a:path>
              </a:pathLst>
            </a:custGeom>
            <a:gradFill flip="none" rotWithShape="1">
              <a:gsLst>
                <a:gs pos="87000">
                  <a:srgbClr val="FFC21B"/>
                </a:gs>
                <a:gs pos="0">
                  <a:srgbClr val="FFB71A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bIns="0"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C31DEFC-0F6F-954A-AD57-55A990FD1D96}"/>
                </a:ext>
              </a:extLst>
            </p:cNvPr>
            <p:cNvGrpSpPr/>
            <p:nvPr userDrawn="1"/>
          </p:nvGrpSpPr>
          <p:grpSpPr>
            <a:xfrm>
              <a:off x="0" y="6273955"/>
              <a:ext cx="8893589" cy="586143"/>
              <a:chOff x="0" y="6273955"/>
              <a:chExt cx="8893589" cy="586143"/>
            </a:xfrm>
          </p:grpSpPr>
          <p:grpSp>
            <p:nvGrpSpPr>
              <p:cNvPr id="12" name="Gemini">
                <a:extLst>
                  <a:ext uri="{FF2B5EF4-FFF2-40B4-BE49-F238E27FC236}">
                    <a16:creationId xmlns:a16="http://schemas.microsoft.com/office/drawing/2014/main" id="{86444221-2F0E-5E48-BDE5-2D42CF6D1EF5}"/>
                  </a:ext>
                </a:extLst>
              </p:cNvPr>
              <p:cNvGrpSpPr/>
              <p:nvPr userDrawn="1"/>
            </p:nvGrpSpPr>
            <p:grpSpPr>
              <a:xfrm>
                <a:off x="0" y="6273955"/>
                <a:ext cx="2125861" cy="586143"/>
                <a:chOff x="0" y="6273955"/>
                <a:chExt cx="2125861" cy="586143"/>
              </a:xfrm>
            </p:grpSpPr>
            <p:sp>
              <p:nvSpPr>
                <p:cNvPr id="19" name="black rectangle">
                  <a:extLst>
                    <a:ext uri="{FF2B5EF4-FFF2-40B4-BE49-F238E27FC236}">
                      <a16:creationId xmlns:a16="http://schemas.microsoft.com/office/drawing/2014/main" id="{7DB63829-AF03-7442-95B5-07DEE90E3B9E}"/>
                    </a:ext>
                  </a:extLst>
                </p:cNvPr>
                <p:cNvSpPr/>
                <p:nvPr userDrawn="1"/>
              </p:nvSpPr>
              <p:spPr>
                <a:xfrm>
                  <a:off x="0" y="6311040"/>
                  <a:ext cx="2125861" cy="546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" name="Gemini logo">
                  <a:extLst>
                    <a:ext uri="{FF2B5EF4-FFF2-40B4-BE49-F238E27FC236}">
                      <a16:creationId xmlns:a16="http://schemas.microsoft.com/office/drawing/2014/main" id="{33B5312C-E4EF-244C-BD03-0B21FCB68D1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6273955"/>
                  <a:ext cx="2125861" cy="586143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CBA4629-697A-074C-8577-24A217EBF9EB}"/>
                  </a:ext>
                </a:extLst>
              </p:cNvPr>
              <p:cNvGrpSpPr/>
              <p:nvPr userDrawn="1"/>
            </p:nvGrpSpPr>
            <p:grpSpPr>
              <a:xfrm>
                <a:off x="2509819" y="6295871"/>
                <a:ext cx="6383770" cy="542311"/>
                <a:chOff x="2509819" y="6295871"/>
                <a:chExt cx="6383770" cy="542311"/>
              </a:xfrm>
            </p:grpSpPr>
            <p:pic>
              <p:nvPicPr>
                <p:cNvPr id="14" name="NRC-CNRC Canada">
                  <a:extLst>
                    <a:ext uri="{FF2B5EF4-FFF2-40B4-BE49-F238E27FC236}">
                      <a16:creationId xmlns:a16="http://schemas.microsoft.com/office/drawing/2014/main" id="{44F5403C-4850-B548-A215-58DC7B545DB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9819" y="6472942"/>
                  <a:ext cx="984473" cy="188168"/>
                </a:xfrm>
                <a:prstGeom prst="rect">
                  <a:avLst/>
                </a:prstGeom>
              </p:spPr>
            </p:pic>
            <p:pic>
              <p:nvPicPr>
                <p:cNvPr id="15" name="ANID Chile">
                  <a:extLst>
                    <a:ext uri="{FF2B5EF4-FFF2-40B4-BE49-F238E27FC236}">
                      <a16:creationId xmlns:a16="http://schemas.microsoft.com/office/drawing/2014/main" id="{EFEA03D3-1A59-794F-A9A7-D7F63D5386E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2635" y="6315334"/>
                  <a:ext cx="548129" cy="503384"/>
                </a:xfrm>
                <a:prstGeom prst="rect">
                  <a:avLst/>
                </a:prstGeom>
              </p:spPr>
            </p:pic>
            <p:pic>
              <p:nvPicPr>
                <p:cNvPr id="16" name="LNA MCTI Brazil">
                  <a:extLst>
                    <a:ext uri="{FF2B5EF4-FFF2-40B4-BE49-F238E27FC236}">
                      <a16:creationId xmlns:a16="http://schemas.microsoft.com/office/drawing/2014/main" id="{F0620076-D354-704C-9290-E0F3EDF7E71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9107" y="6295871"/>
                  <a:ext cx="602568" cy="542311"/>
                </a:xfrm>
                <a:prstGeom prst="rect">
                  <a:avLst/>
                </a:prstGeom>
              </p:spPr>
            </p:pic>
            <p:pic>
              <p:nvPicPr>
                <p:cNvPr id="17" name="MCTI Argentina">
                  <a:extLst>
                    <a:ext uri="{FF2B5EF4-FFF2-40B4-BE49-F238E27FC236}">
                      <a16:creationId xmlns:a16="http://schemas.microsoft.com/office/drawing/2014/main" id="{F093488B-EB4D-3C43-A0F0-32070F80FCF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0018" y="6363021"/>
                  <a:ext cx="1164530" cy="408010"/>
                </a:xfrm>
                <a:prstGeom prst="rect">
                  <a:avLst/>
                </a:prstGeom>
              </p:spPr>
            </p:pic>
            <p:pic>
              <p:nvPicPr>
                <p:cNvPr id="18" name="KASI Korea">
                  <a:extLst>
                    <a:ext uri="{FF2B5EF4-FFF2-40B4-BE49-F238E27FC236}">
                      <a16:creationId xmlns:a16="http://schemas.microsoft.com/office/drawing/2014/main" id="{EF7DD800-E7A0-2341-A992-028353DD8F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62890" y="6416214"/>
                  <a:ext cx="1130699" cy="3016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1" name="NSF \ NOIRLab">
            <a:extLst>
              <a:ext uri="{FF2B5EF4-FFF2-40B4-BE49-F238E27FC236}">
                <a16:creationId xmlns:a16="http://schemas.microsoft.com/office/drawing/2014/main" id="{132A40D0-712E-7D4C-B634-D2E2A6055F6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73" y="18360"/>
            <a:ext cx="2435959" cy="11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93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OAR-Dark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AURA wht/dark background">
            <a:extLst>
              <a:ext uri="{FF2B5EF4-FFF2-40B4-BE49-F238E27FC236}">
                <a16:creationId xmlns:a16="http://schemas.microsoft.com/office/drawing/2014/main" id="{DDFF368F-AE25-494D-ADE4-A248BF8DDA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5BF75C0-F926-6848-9BF8-42A68396E7AA}"/>
              </a:ext>
            </a:extLst>
          </p:cNvPr>
          <p:cNvGrpSpPr/>
          <p:nvPr userDrawn="1"/>
        </p:nvGrpSpPr>
        <p:grpSpPr>
          <a:xfrm>
            <a:off x="1" y="6246089"/>
            <a:ext cx="6701588" cy="632337"/>
            <a:chOff x="1" y="6246089"/>
            <a:chExt cx="6701588" cy="632337"/>
          </a:xfrm>
        </p:grpSpPr>
        <p:sp>
          <p:nvSpPr>
            <p:cNvPr id="22" name="Logo band">
              <a:extLst>
                <a:ext uri="{FF2B5EF4-FFF2-40B4-BE49-F238E27FC236}">
                  <a16:creationId xmlns:a16="http://schemas.microsoft.com/office/drawing/2014/main" id="{97801F7A-DD91-4943-B540-00399EA7F25A}"/>
                </a:ext>
              </a:extLst>
            </p:cNvPr>
            <p:cNvSpPr/>
            <p:nvPr userDrawn="1"/>
          </p:nvSpPr>
          <p:spPr>
            <a:xfrm>
              <a:off x="1" y="6264893"/>
              <a:ext cx="6701588" cy="594728"/>
            </a:xfrm>
            <a:custGeom>
              <a:avLst/>
              <a:gdLst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0 w 5704378"/>
                <a:gd name="connsiteY7" fmla="*/ 99123 h 594728"/>
                <a:gd name="connsiteX8" fmla="*/ 99123 w 5704378"/>
                <a:gd name="connsiteY8" fmla="*/ 0 h 594728"/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99123 w 5704378"/>
                <a:gd name="connsiteY7" fmla="*/ 0 h 594728"/>
                <a:gd name="connsiteX0" fmla="*/ 0 w 5706855"/>
                <a:gd name="connsiteY0" fmla="*/ 9525 h 594728"/>
                <a:gd name="connsiteX1" fmla="*/ 5706855 w 5706855"/>
                <a:gd name="connsiteY1" fmla="*/ 0 h 594728"/>
                <a:gd name="connsiteX2" fmla="*/ 5706855 w 5706855"/>
                <a:gd name="connsiteY2" fmla="*/ 0 h 594728"/>
                <a:gd name="connsiteX3" fmla="*/ 5706855 w 5706855"/>
                <a:gd name="connsiteY3" fmla="*/ 495605 h 594728"/>
                <a:gd name="connsiteX4" fmla="*/ 5607732 w 5706855"/>
                <a:gd name="connsiteY4" fmla="*/ 594728 h 594728"/>
                <a:gd name="connsiteX5" fmla="*/ 2477 w 5706855"/>
                <a:gd name="connsiteY5" fmla="*/ 594728 h 594728"/>
                <a:gd name="connsiteX6" fmla="*/ 2477 w 5706855"/>
                <a:gd name="connsiteY6" fmla="*/ 594728 h 594728"/>
                <a:gd name="connsiteX7" fmla="*/ 0 w 5706855"/>
                <a:gd name="connsiteY7" fmla="*/ 9525 h 5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6855" h="594728">
                  <a:moveTo>
                    <a:pt x="0" y="9525"/>
                  </a:moveTo>
                  <a:lnTo>
                    <a:pt x="5706855" y="0"/>
                  </a:lnTo>
                  <a:lnTo>
                    <a:pt x="5706855" y="0"/>
                  </a:lnTo>
                  <a:lnTo>
                    <a:pt x="5706855" y="495605"/>
                  </a:lnTo>
                  <a:cubicBezTo>
                    <a:pt x="5706855" y="550349"/>
                    <a:pt x="5662476" y="594728"/>
                    <a:pt x="5607732" y="594728"/>
                  </a:cubicBezTo>
                  <a:lnTo>
                    <a:pt x="2477" y="594728"/>
                  </a:lnTo>
                  <a:lnTo>
                    <a:pt x="2477" y="594728"/>
                  </a:lnTo>
                  <a:cubicBezTo>
                    <a:pt x="1651" y="399660"/>
                    <a:pt x="826" y="204593"/>
                    <a:pt x="0" y="952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10000"/>
                  </a:schemeClr>
                </a:gs>
                <a:gs pos="21000">
                  <a:schemeClr val="accent2">
                    <a:lumMod val="17000"/>
                  </a:schemeClr>
                </a:gs>
                <a:gs pos="66000">
                  <a:schemeClr val="accent2">
                    <a:lumMod val="89000"/>
                  </a:schemeClr>
                </a:gs>
                <a:gs pos="81000">
                  <a:schemeClr val="accent2">
                    <a:lumMod val="88000"/>
                  </a:schemeClr>
                </a:gs>
                <a:gs pos="100000">
                  <a:schemeClr val="accent2">
                    <a:lumMod val="70000"/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bIns="0" rtlCol="0" anchor="ctr"/>
            <a:lstStyle/>
            <a:p>
              <a:endParaRPr lang="en-US" dirty="0"/>
            </a:p>
          </p:txBody>
        </p:sp>
        <p:pic>
          <p:nvPicPr>
            <p:cNvPr id="23" name="SOAR">
              <a:extLst>
                <a:ext uri="{FF2B5EF4-FFF2-40B4-BE49-F238E27FC236}">
                  <a16:creationId xmlns:a16="http://schemas.microsoft.com/office/drawing/2014/main" id="{1D523DF8-4A27-EF4E-83A2-A4A005B67E46}"/>
                </a:ext>
              </a:extLst>
            </p:cNvPr>
            <p:cNvPicPr preferRelativeResize="0"/>
            <p:nvPr userDrawn="1"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807" y="6246089"/>
              <a:ext cx="469557" cy="632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sx="95000" sy="95000" algn="tl" rotWithShape="0">
                <a:prstClr val="black">
                  <a:alpha val="90000"/>
                </a:prstClr>
              </a:outerShdw>
            </a:effectLst>
          </p:spPr>
        </p:pic>
        <p:pic>
          <p:nvPicPr>
            <p:cNvPr id="24" name="UNC">
              <a:extLst>
                <a:ext uri="{FF2B5EF4-FFF2-40B4-BE49-F238E27FC236}">
                  <a16:creationId xmlns:a16="http://schemas.microsoft.com/office/drawing/2014/main" id="{CB2F0F4B-EFD7-FA41-B14F-CC03D0D45B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64737" y="6315865"/>
              <a:ext cx="492785" cy="492785"/>
            </a:xfrm>
            <a:prstGeom prst="rect">
              <a:avLst/>
            </a:prstGeom>
          </p:spPr>
        </p:pic>
        <p:pic>
          <p:nvPicPr>
            <p:cNvPr id="25" name="MSU">
              <a:extLst>
                <a:ext uri="{FF2B5EF4-FFF2-40B4-BE49-F238E27FC236}">
                  <a16:creationId xmlns:a16="http://schemas.microsoft.com/office/drawing/2014/main" id="{0294DCED-E2A4-0E45-8132-4BAB8A9F80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7630" r="17559"/>
            <a:stretch/>
          </p:blipFill>
          <p:spPr>
            <a:xfrm>
              <a:off x="4783357" y="6320396"/>
              <a:ext cx="691011" cy="533100"/>
            </a:xfrm>
            <a:prstGeom prst="rect">
              <a:avLst/>
            </a:prstGeom>
          </p:spPr>
        </p:pic>
        <p:grpSp>
          <p:nvGrpSpPr>
            <p:cNvPr id="26" name="Brazil">
              <a:extLst>
                <a:ext uri="{FF2B5EF4-FFF2-40B4-BE49-F238E27FC236}">
                  <a16:creationId xmlns:a16="http://schemas.microsoft.com/office/drawing/2014/main" id="{AAF96EE1-8F41-4C4A-8729-D97C99849E63}"/>
                </a:ext>
              </a:extLst>
            </p:cNvPr>
            <p:cNvGrpSpPr/>
            <p:nvPr userDrawn="1"/>
          </p:nvGrpSpPr>
          <p:grpSpPr>
            <a:xfrm>
              <a:off x="1342119" y="6302241"/>
              <a:ext cx="569101" cy="515465"/>
              <a:chOff x="1342119" y="6302241"/>
              <a:chExt cx="569101" cy="51546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A726FD3-2319-FD47-9858-A170FA31F089}"/>
                  </a:ext>
                </a:extLst>
              </p:cNvPr>
              <p:cNvSpPr/>
              <p:nvPr userDrawn="1"/>
            </p:nvSpPr>
            <p:spPr>
              <a:xfrm>
                <a:off x="1342119" y="6302241"/>
                <a:ext cx="492785" cy="174759"/>
              </a:xfrm>
              <a:prstGeom prst="rect">
                <a:avLst/>
              </a:prstGeom>
              <a:solidFill>
                <a:schemeClr val="tx2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Brazil">
                <a:extLst>
                  <a:ext uri="{FF2B5EF4-FFF2-40B4-BE49-F238E27FC236}">
                    <a16:creationId xmlns:a16="http://schemas.microsoft.com/office/drawing/2014/main" id="{41439031-46DB-C149-B8E9-14C297D85AF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42119" y="6306808"/>
                <a:ext cx="569101" cy="510898"/>
              </a:xfrm>
              <a:prstGeom prst="rect">
                <a:avLst/>
              </a:prstGeom>
            </p:spPr>
          </p:pic>
        </p:grpSp>
        <p:pic>
          <p:nvPicPr>
            <p:cNvPr id="27" name="NSF">
              <a:extLst>
                <a:ext uri="{FF2B5EF4-FFF2-40B4-BE49-F238E27FC236}">
                  <a16:creationId xmlns:a16="http://schemas.microsoft.com/office/drawing/2014/main" id="{623F6F65-AAAC-FC47-B15A-8B8466B55A0A}"/>
                </a:ext>
              </a:extLst>
            </p:cNvPr>
            <p:cNvPicPr preferRelativeResize="0"/>
            <p:nvPr userDrawn="1"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7055" y="6311334"/>
              <a:ext cx="501847" cy="501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891EB81B-C8FE-2744-A6BB-A02CFE94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9CEC-4CB3-464E-8C07-66BD4A7216AE}" type="datetime1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28A5417F-CDB2-E04D-9B79-98F5EB0C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4962F6CD-C352-134E-B9A1-3E3AFBA46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NSF \ NOIRLab">
            <a:extLst>
              <a:ext uri="{FF2B5EF4-FFF2-40B4-BE49-F238E27FC236}">
                <a16:creationId xmlns:a16="http://schemas.microsoft.com/office/drawing/2014/main" id="{3C56E27E-89FE-0142-BBCE-0A7E70CCD6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73" y="18360"/>
            <a:ext cx="2435959" cy="11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9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3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2031-7194-2D4F-9514-E9CE49D5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7F5B-D118-6949-B1EB-79A407CA2571}" type="datetime1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75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>
                <a:latin typeface="Monaco" pitchFamily="2" charset="77"/>
              </a:defRPr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>
                <a:latin typeface="Monac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>
                <a:latin typeface="Monac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7/7/25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D73ECE-3D04-7441-AD71-2ECA9260F5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" cy="869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CF54DB-97C8-394B-B343-DE954A1CAB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048" y="6432922"/>
            <a:ext cx="1039077" cy="3312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61C6C5-A47D-E24B-A222-278AE9E5F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50" y="5611955"/>
            <a:ext cx="1000741" cy="7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4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042CC-21BB-6D4A-B0D2-100E91C9255C}"/>
              </a:ext>
            </a:extLst>
          </p:cNvPr>
          <p:cNvSpPr txBox="1"/>
          <p:nvPr userDrawn="1"/>
        </p:nvSpPr>
        <p:spPr>
          <a:xfrm>
            <a:off x="4224130" y="6356350"/>
            <a:ext cx="37452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456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588" y="6356350"/>
            <a:ext cx="246021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39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1642341-301D-BE48-ABF3-6A98E5D09B3F}"/>
              </a:ext>
            </a:extLst>
          </p:cNvPr>
          <p:cNvSpPr/>
          <p:nvPr userDrawn="1"/>
        </p:nvSpPr>
        <p:spPr>
          <a:xfrm>
            <a:off x="0" y="6264893"/>
            <a:ext cx="8893588" cy="59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7553" y="6356350"/>
            <a:ext cx="336624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AURA logo drk (light background)">
            <a:extLst>
              <a:ext uri="{FF2B5EF4-FFF2-40B4-BE49-F238E27FC236}">
                <a16:creationId xmlns:a16="http://schemas.microsoft.com/office/drawing/2014/main" id="{EFC0231C-9BFC-2F43-BDC3-E5B2973996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5379"/>
            <a:ext cx="914400" cy="29252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F7D67FA-6191-CE47-B90A-F562C1C717B9}"/>
              </a:ext>
            </a:extLst>
          </p:cNvPr>
          <p:cNvGrpSpPr/>
          <p:nvPr userDrawn="1"/>
        </p:nvGrpSpPr>
        <p:grpSpPr>
          <a:xfrm>
            <a:off x="1" y="6246089"/>
            <a:ext cx="6701588" cy="632337"/>
            <a:chOff x="1" y="6246089"/>
            <a:chExt cx="6701588" cy="632337"/>
          </a:xfrm>
        </p:grpSpPr>
        <p:sp>
          <p:nvSpPr>
            <p:cNvPr id="21" name="Logo band">
              <a:extLst>
                <a:ext uri="{FF2B5EF4-FFF2-40B4-BE49-F238E27FC236}">
                  <a16:creationId xmlns:a16="http://schemas.microsoft.com/office/drawing/2014/main" id="{3D59DC99-ED65-7746-A8EE-1F83332779E2}"/>
                </a:ext>
              </a:extLst>
            </p:cNvPr>
            <p:cNvSpPr/>
            <p:nvPr userDrawn="1"/>
          </p:nvSpPr>
          <p:spPr>
            <a:xfrm>
              <a:off x="1" y="6264893"/>
              <a:ext cx="6701588" cy="594728"/>
            </a:xfrm>
            <a:custGeom>
              <a:avLst/>
              <a:gdLst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0 w 5704378"/>
                <a:gd name="connsiteY7" fmla="*/ 99123 h 594728"/>
                <a:gd name="connsiteX8" fmla="*/ 99123 w 5704378"/>
                <a:gd name="connsiteY8" fmla="*/ 0 h 594728"/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99123 w 5704378"/>
                <a:gd name="connsiteY7" fmla="*/ 0 h 594728"/>
                <a:gd name="connsiteX0" fmla="*/ 0 w 5706855"/>
                <a:gd name="connsiteY0" fmla="*/ 9525 h 594728"/>
                <a:gd name="connsiteX1" fmla="*/ 5706855 w 5706855"/>
                <a:gd name="connsiteY1" fmla="*/ 0 h 594728"/>
                <a:gd name="connsiteX2" fmla="*/ 5706855 w 5706855"/>
                <a:gd name="connsiteY2" fmla="*/ 0 h 594728"/>
                <a:gd name="connsiteX3" fmla="*/ 5706855 w 5706855"/>
                <a:gd name="connsiteY3" fmla="*/ 495605 h 594728"/>
                <a:gd name="connsiteX4" fmla="*/ 5607732 w 5706855"/>
                <a:gd name="connsiteY4" fmla="*/ 594728 h 594728"/>
                <a:gd name="connsiteX5" fmla="*/ 2477 w 5706855"/>
                <a:gd name="connsiteY5" fmla="*/ 594728 h 594728"/>
                <a:gd name="connsiteX6" fmla="*/ 2477 w 5706855"/>
                <a:gd name="connsiteY6" fmla="*/ 594728 h 594728"/>
                <a:gd name="connsiteX7" fmla="*/ 0 w 5706855"/>
                <a:gd name="connsiteY7" fmla="*/ 9525 h 5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6855" h="594728">
                  <a:moveTo>
                    <a:pt x="0" y="9525"/>
                  </a:moveTo>
                  <a:lnTo>
                    <a:pt x="5706855" y="0"/>
                  </a:lnTo>
                  <a:lnTo>
                    <a:pt x="5706855" y="0"/>
                  </a:lnTo>
                  <a:lnTo>
                    <a:pt x="5706855" y="495605"/>
                  </a:lnTo>
                  <a:cubicBezTo>
                    <a:pt x="5706855" y="550349"/>
                    <a:pt x="5662476" y="594728"/>
                    <a:pt x="5607732" y="594728"/>
                  </a:cubicBezTo>
                  <a:lnTo>
                    <a:pt x="2477" y="594728"/>
                  </a:lnTo>
                  <a:lnTo>
                    <a:pt x="2477" y="594728"/>
                  </a:lnTo>
                  <a:cubicBezTo>
                    <a:pt x="1651" y="399660"/>
                    <a:pt x="826" y="204593"/>
                    <a:pt x="0" y="9525"/>
                  </a:cubicBezTo>
                  <a:close/>
                </a:path>
              </a:pathLst>
            </a:custGeom>
            <a:gradFill flip="none" rotWithShape="1">
              <a:gsLst>
                <a:gs pos="18000">
                  <a:schemeClr val="accent2">
                    <a:lumMod val="50000"/>
                  </a:schemeClr>
                </a:gs>
                <a:gs pos="100000">
                  <a:schemeClr val="accent2">
                    <a:lumMod val="70000"/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bIns="0" rtlCol="0" anchor="ctr"/>
            <a:lstStyle/>
            <a:p>
              <a:endParaRPr lang="en-US" dirty="0"/>
            </a:p>
          </p:txBody>
        </p:sp>
        <p:pic>
          <p:nvPicPr>
            <p:cNvPr id="22" name="SOAR">
              <a:extLst>
                <a:ext uri="{FF2B5EF4-FFF2-40B4-BE49-F238E27FC236}">
                  <a16:creationId xmlns:a16="http://schemas.microsoft.com/office/drawing/2014/main" id="{DA7B45FA-B766-AE47-910E-2B89ABB7E4B3}"/>
                </a:ext>
              </a:extLst>
            </p:cNvPr>
            <p:cNvPicPr preferRelativeResize="0"/>
            <p:nvPr userDrawn="1"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807" y="6246089"/>
              <a:ext cx="469557" cy="632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sx="95000" sy="95000" algn="tl" rotWithShape="0">
                <a:prstClr val="black">
                  <a:alpha val="90000"/>
                </a:prstClr>
              </a:outerShdw>
            </a:effectLst>
          </p:spPr>
        </p:pic>
        <p:pic>
          <p:nvPicPr>
            <p:cNvPr id="23" name="UNC">
              <a:extLst>
                <a:ext uri="{FF2B5EF4-FFF2-40B4-BE49-F238E27FC236}">
                  <a16:creationId xmlns:a16="http://schemas.microsoft.com/office/drawing/2014/main" id="{66DCB1D6-ADA2-674F-92B8-EEDD19A813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64737" y="6315865"/>
              <a:ext cx="492785" cy="492785"/>
            </a:xfrm>
            <a:prstGeom prst="rect">
              <a:avLst/>
            </a:prstGeom>
          </p:spPr>
        </p:pic>
        <p:pic>
          <p:nvPicPr>
            <p:cNvPr id="24" name="MSU">
              <a:extLst>
                <a:ext uri="{FF2B5EF4-FFF2-40B4-BE49-F238E27FC236}">
                  <a16:creationId xmlns:a16="http://schemas.microsoft.com/office/drawing/2014/main" id="{7513E834-A5AF-3247-B7E7-1EE475ED71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7630" r="17559"/>
            <a:stretch/>
          </p:blipFill>
          <p:spPr>
            <a:xfrm>
              <a:off x="4783357" y="6320396"/>
              <a:ext cx="691011" cy="533100"/>
            </a:xfrm>
            <a:prstGeom prst="rect">
              <a:avLst/>
            </a:prstGeom>
          </p:spPr>
        </p:pic>
        <p:grpSp>
          <p:nvGrpSpPr>
            <p:cNvPr id="25" name="Brazil">
              <a:extLst>
                <a:ext uri="{FF2B5EF4-FFF2-40B4-BE49-F238E27FC236}">
                  <a16:creationId xmlns:a16="http://schemas.microsoft.com/office/drawing/2014/main" id="{B175DB39-C1D8-D240-A230-71C2253A5D13}"/>
                </a:ext>
              </a:extLst>
            </p:cNvPr>
            <p:cNvGrpSpPr/>
            <p:nvPr userDrawn="1"/>
          </p:nvGrpSpPr>
          <p:grpSpPr>
            <a:xfrm>
              <a:off x="1342119" y="6289316"/>
              <a:ext cx="608070" cy="545882"/>
              <a:chOff x="1342119" y="6289316"/>
              <a:chExt cx="608070" cy="54588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0FB01F0-A4E8-E24D-95FB-2E33A9F51C71}"/>
                  </a:ext>
                </a:extLst>
              </p:cNvPr>
              <p:cNvSpPr/>
              <p:nvPr userDrawn="1"/>
            </p:nvSpPr>
            <p:spPr>
              <a:xfrm>
                <a:off x="1342119" y="6289316"/>
                <a:ext cx="608070" cy="545882"/>
              </a:xfrm>
              <a:prstGeom prst="rect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Brazil">
                <a:extLst>
                  <a:ext uri="{FF2B5EF4-FFF2-40B4-BE49-F238E27FC236}">
                    <a16:creationId xmlns:a16="http://schemas.microsoft.com/office/drawing/2014/main" id="{DEB0DE8A-315D-EE43-BB37-44F5908D493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42119" y="6289316"/>
                <a:ext cx="608070" cy="545882"/>
              </a:xfrm>
              <a:prstGeom prst="rect">
                <a:avLst/>
              </a:prstGeom>
            </p:spPr>
          </p:pic>
        </p:grpSp>
        <p:pic>
          <p:nvPicPr>
            <p:cNvPr id="26" name="NSF">
              <a:extLst>
                <a:ext uri="{FF2B5EF4-FFF2-40B4-BE49-F238E27FC236}">
                  <a16:creationId xmlns:a16="http://schemas.microsoft.com/office/drawing/2014/main" id="{69A59207-AAA9-E84C-9049-45DEEB055BF5}"/>
                </a:ext>
              </a:extLst>
            </p:cNvPr>
            <p:cNvPicPr preferRelativeResize="0"/>
            <p:nvPr userDrawn="1"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7055" y="6311334"/>
              <a:ext cx="501847" cy="50184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52225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2031-7194-2D4F-9514-E9CE49D5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7F5B-D118-6949-B1EB-79A407CA2571}" type="datetime1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85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3729-F34E-D84A-80E9-672F225D1A52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EE7B-8E37-A348-8813-78546CAD1C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33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2031-7194-2D4F-9514-E9CE49D5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7F5B-D118-6949-B1EB-79A407CA2571}" type="datetime1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9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IRLab C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AURA wht/dark background">
            <a:extLst>
              <a:ext uri="{FF2B5EF4-FFF2-40B4-BE49-F238E27FC236}">
                <a16:creationId xmlns:a16="http://schemas.microsoft.com/office/drawing/2014/main" id="{2A85F95C-2C03-EE45-AE8D-550E9E4939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pic>
        <p:nvPicPr>
          <p:cNvPr id="6" name="NSF \ NOIRLab">
            <a:extLst>
              <a:ext uri="{FF2B5EF4-FFF2-40B4-BE49-F238E27FC236}">
                <a16:creationId xmlns:a16="http://schemas.microsoft.com/office/drawing/2014/main" id="{6D4B957A-A38C-F14B-88A8-603E6C7FDF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9648" y="88677"/>
            <a:ext cx="5632704" cy="26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C30-50DA-0D4F-A190-996F0D83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/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7/7/25</a:t>
            </a:fld>
            <a:endParaRPr lang="en-US"/>
          </a:p>
        </p:txBody>
      </p:sp>
      <p:pic>
        <p:nvPicPr>
          <p:cNvPr id="9" name="AURA wht/dark background">
            <a:extLst>
              <a:ext uri="{FF2B5EF4-FFF2-40B4-BE49-F238E27FC236}">
                <a16:creationId xmlns:a16="http://schemas.microsoft.com/office/drawing/2014/main" id="{85358783-0CFD-CD47-88A2-017315A4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pic>
        <p:nvPicPr>
          <p:cNvPr id="10" name="NSF \ NOIRLab">
            <a:extLst>
              <a:ext uri="{FF2B5EF4-FFF2-40B4-BE49-F238E27FC236}">
                <a16:creationId xmlns:a16="http://schemas.microsoft.com/office/drawing/2014/main" id="{A1A884EB-FECF-F640-903F-EEC49755A2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73" y="18360"/>
            <a:ext cx="2435959" cy="11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1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5D9CABFB-33FA-A442-8764-81EE2BD1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9CEC-4CB3-464E-8C07-66BD4A7216AE}" type="datetime1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FB34604-4FAA-D94B-86F7-AC66478DB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3B61DF0-BF4C-BB43-8D4B-6AB8C9EB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3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2031-7194-2D4F-9514-E9CE49D5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7F5B-D118-6949-B1EB-79A407CA2571}" type="datetime1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91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mini - Logo C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5C1B4-647E-5B4D-A966-879AAB33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3118E-6217-B043-980D-1BABCB98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NSF \ NOIRLab">
            <a:extLst>
              <a:ext uri="{FF2B5EF4-FFF2-40B4-BE49-F238E27FC236}">
                <a16:creationId xmlns:a16="http://schemas.microsoft.com/office/drawing/2014/main" id="{0E474B79-5B14-E449-8828-38AAF82971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9648" y="88677"/>
            <a:ext cx="5632704" cy="2675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1B8F1A-D0E6-4C49-9C47-F1598292B1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2589" y="3911537"/>
            <a:ext cx="4566823" cy="126856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D99B0A3-4CE5-A345-AFE4-430ADD9AE758}"/>
              </a:ext>
            </a:extLst>
          </p:cNvPr>
          <p:cNvGrpSpPr/>
          <p:nvPr userDrawn="1"/>
        </p:nvGrpSpPr>
        <p:grpSpPr>
          <a:xfrm>
            <a:off x="351390" y="2594718"/>
            <a:ext cx="11489221" cy="895361"/>
            <a:chOff x="360357" y="2594718"/>
            <a:chExt cx="11489221" cy="895361"/>
          </a:xfrm>
        </p:grpSpPr>
        <p:pic>
          <p:nvPicPr>
            <p:cNvPr id="7" name="Chilean Gemini Participant">
              <a:extLst>
                <a:ext uri="{FF2B5EF4-FFF2-40B4-BE49-F238E27FC236}">
                  <a16:creationId xmlns:a16="http://schemas.microsoft.com/office/drawing/2014/main" id="{0304B813-9B78-9F40-AF75-017B6EF0D3FB}"/>
                </a:ext>
              </a:extLst>
            </p:cNvPr>
            <p:cNvPicPr preferRelativeResize="0"/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7403" y="2599923"/>
              <a:ext cx="982882" cy="890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Argentina Gemini Participant">
              <a:extLst>
                <a:ext uri="{FF2B5EF4-FFF2-40B4-BE49-F238E27FC236}">
                  <a16:creationId xmlns:a16="http://schemas.microsoft.com/office/drawing/2014/main" id="{6FDB5305-010F-2747-875B-551E488AA746}"/>
                </a:ext>
              </a:extLst>
            </p:cNvPr>
            <p:cNvPicPr preferRelativeResize="0"/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5682" y="2720522"/>
              <a:ext cx="1855617" cy="648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KASI Korea Gemini Participant">
              <a:extLst>
                <a:ext uri="{FF2B5EF4-FFF2-40B4-BE49-F238E27FC236}">
                  <a16:creationId xmlns:a16="http://schemas.microsoft.com/office/drawing/2014/main" id="{1EEA726C-51AF-CD4C-882C-55FFC87A9030}"/>
                </a:ext>
              </a:extLst>
            </p:cNvPr>
            <p:cNvPicPr preferRelativeResize="0"/>
            <p:nvPr userDrawn="1"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3962" y="2673878"/>
              <a:ext cx="1855616" cy="742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2D7549-E6DB-A94D-8F4C-E69B8475F3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04715" y="2594718"/>
              <a:ext cx="982882" cy="8823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E295BA-B955-A344-B8A1-2476A44B47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357" y="2895440"/>
              <a:ext cx="1914384" cy="299123"/>
            </a:xfrm>
            <a:prstGeom prst="rect">
              <a:avLst/>
            </a:prstGeom>
          </p:spPr>
        </p:pic>
      </p:grpSp>
      <p:pic>
        <p:nvPicPr>
          <p:cNvPr id="18" name="AURA wht/dark background">
            <a:extLst>
              <a:ext uri="{FF2B5EF4-FFF2-40B4-BE49-F238E27FC236}">
                <a16:creationId xmlns:a16="http://schemas.microsoft.com/office/drawing/2014/main" id="{BFAFDBC0-D31A-D749-8702-D0365810241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3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C30-50DA-0D4F-A190-996F0D83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/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7/7/25</a:t>
            </a:fld>
            <a:endParaRPr lang="en-US"/>
          </a:p>
        </p:txBody>
      </p:sp>
      <p:pic>
        <p:nvPicPr>
          <p:cNvPr id="10" name="NSF \ NOIRLab">
            <a:extLst>
              <a:ext uri="{FF2B5EF4-FFF2-40B4-BE49-F238E27FC236}">
                <a16:creationId xmlns:a16="http://schemas.microsoft.com/office/drawing/2014/main" id="{B9AD82CA-BAE3-1040-B425-67FFA3A42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73" y="18360"/>
            <a:ext cx="2435959" cy="1157080"/>
          </a:xfrm>
          <a:prstGeom prst="rect">
            <a:avLst/>
          </a:prstGeom>
        </p:spPr>
      </p:pic>
      <p:pic>
        <p:nvPicPr>
          <p:cNvPr id="9" name="AURA wht/dark background">
            <a:extLst>
              <a:ext uri="{FF2B5EF4-FFF2-40B4-BE49-F238E27FC236}">
                <a16:creationId xmlns:a16="http://schemas.microsoft.com/office/drawing/2014/main" id="{53783110-FE87-5C48-A37F-EB4E7B31B7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5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theme" Target="../theme/theme2.xml"/><Relationship Id="rId15" Type="http://schemas.openxmlformats.org/officeDocument/2006/relationships/image" Target="../media/image12.svg"/><Relationship Id="rId10" Type="http://schemas.openxmlformats.org/officeDocument/2006/relationships/image" Target="../media/image7.emf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png"/><Relationship Id="rId12" Type="http://schemas.openxmlformats.org/officeDocument/2006/relationships/image" Target="../media/image25.sv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11" Type="http://schemas.openxmlformats.org/officeDocument/2006/relationships/image" Target="../media/image24.png"/><Relationship Id="rId5" Type="http://schemas.openxmlformats.org/officeDocument/2006/relationships/theme" Target="../theme/theme3.xml"/><Relationship Id="rId15" Type="http://schemas.openxmlformats.org/officeDocument/2006/relationships/image" Target="../media/image3.png"/><Relationship Id="rId10" Type="http://schemas.openxmlformats.org/officeDocument/2006/relationships/image" Target="../media/image23.sv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2.sv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19" Type="http://schemas.openxmlformats.org/officeDocument/2006/relationships/image" Target="../media/image45.svg"/><Relationship Id="rId4" Type="http://schemas.openxmlformats.org/officeDocument/2006/relationships/theme" Target="../theme/theme4.xml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54.jp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53.jpg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5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5029200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69414" y="6356350"/>
            <a:ext cx="33843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g Line">
            <a:extLst>
              <a:ext uri="{FF2B5EF4-FFF2-40B4-BE49-F238E27FC236}">
                <a16:creationId xmlns:a16="http://schemas.microsoft.com/office/drawing/2014/main" id="{F7379FF1-FBC1-3243-9685-4C9414F276E9}"/>
              </a:ext>
            </a:extLst>
          </p:cNvPr>
          <p:cNvSpPr txBox="1"/>
          <p:nvPr userDrawn="1"/>
        </p:nvSpPr>
        <p:spPr>
          <a:xfrm>
            <a:off x="4222586" y="6363939"/>
            <a:ext cx="3746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Discovering Our Universe Together</a:t>
            </a:r>
            <a:endParaRPr dirty="0"/>
          </a:p>
        </p:txBody>
      </p:sp>
      <p:pic>
        <p:nvPicPr>
          <p:cNvPr id="15" name="AURA wht/dark background">
            <a:extLst>
              <a:ext uri="{FF2B5EF4-FFF2-40B4-BE49-F238E27FC236}">
                <a16:creationId xmlns:a16="http://schemas.microsoft.com/office/drawing/2014/main" id="{8AC45ED8-5D91-BF42-9413-C77F2BFDAD2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pic>
        <p:nvPicPr>
          <p:cNvPr id="11" name="NSF \ NOIRLab">
            <a:extLst>
              <a:ext uri="{FF2B5EF4-FFF2-40B4-BE49-F238E27FC236}">
                <a16:creationId xmlns:a16="http://schemas.microsoft.com/office/drawing/2014/main" id="{82AB5C51-C19C-024A-AF8E-6A89F6D9D7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73" y="18360"/>
            <a:ext cx="2435959" cy="11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51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7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7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5029200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7522" y="6356350"/>
            <a:ext cx="2466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AURA wht/dark background">
            <a:extLst>
              <a:ext uri="{FF2B5EF4-FFF2-40B4-BE49-F238E27FC236}">
                <a16:creationId xmlns:a16="http://schemas.microsoft.com/office/drawing/2014/main" id="{F1FE41E4-310F-DF41-8084-41A77BF4D7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grpSp>
        <p:nvGrpSpPr>
          <p:cNvPr id="10" name="Gemini Logo Bar">
            <a:extLst>
              <a:ext uri="{FF2B5EF4-FFF2-40B4-BE49-F238E27FC236}">
                <a16:creationId xmlns:a16="http://schemas.microsoft.com/office/drawing/2014/main" id="{26606498-13CE-0040-BEC7-6A9D4B52DF32}"/>
              </a:ext>
            </a:extLst>
          </p:cNvPr>
          <p:cNvGrpSpPr/>
          <p:nvPr userDrawn="1"/>
        </p:nvGrpSpPr>
        <p:grpSpPr>
          <a:xfrm>
            <a:off x="0" y="6264893"/>
            <a:ext cx="9682181" cy="595205"/>
            <a:chOff x="0" y="6264893"/>
            <a:chExt cx="9682181" cy="595205"/>
          </a:xfrm>
        </p:grpSpPr>
        <p:sp>
          <p:nvSpPr>
            <p:cNvPr id="11" name="Logo band">
              <a:extLst>
                <a:ext uri="{FF2B5EF4-FFF2-40B4-BE49-F238E27FC236}">
                  <a16:creationId xmlns:a16="http://schemas.microsoft.com/office/drawing/2014/main" id="{4193B0B5-DBCB-194A-80CE-EF937FF7028D}"/>
                </a:ext>
              </a:extLst>
            </p:cNvPr>
            <p:cNvSpPr/>
            <p:nvPr userDrawn="1"/>
          </p:nvSpPr>
          <p:spPr>
            <a:xfrm>
              <a:off x="0" y="6264893"/>
              <a:ext cx="9682181" cy="594728"/>
            </a:xfrm>
            <a:custGeom>
              <a:avLst/>
              <a:gdLst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0 w 5704378"/>
                <a:gd name="connsiteY7" fmla="*/ 99123 h 594728"/>
                <a:gd name="connsiteX8" fmla="*/ 99123 w 5704378"/>
                <a:gd name="connsiteY8" fmla="*/ 0 h 594728"/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99123 w 5704378"/>
                <a:gd name="connsiteY7" fmla="*/ 0 h 594728"/>
                <a:gd name="connsiteX0" fmla="*/ 0 w 5706855"/>
                <a:gd name="connsiteY0" fmla="*/ 9525 h 594728"/>
                <a:gd name="connsiteX1" fmla="*/ 5706855 w 5706855"/>
                <a:gd name="connsiteY1" fmla="*/ 0 h 594728"/>
                <a:gd name="connsiteX2" fmla="*/ 5706855 w 5706855"/>
                <a:gd name="connsiteY2" fmla="*/ 0 h 594728"/>
                <a:gd name="connsiteX3" fmla="*/ 5706855 w 5706855"/>
                <a:gd name="connsiteY3" fmla="*/ 495605 h 594728"/>
                <a:gd name="connsiteX4" fmla="*/ 5607732 w 5706855"/>
                <a:gd name="connsiteY4" fmla="*/ 594728 h 594728"/>
                <a:gd name="connsiteX5" fmla="*/ 2477 w 5706855"/>
                <a:gd name="connsiteY5" fmla="*/ 594728 h 594728"/>
                <a:gd name="connsiteX6" fmla="*/ 2477 w 5706855"/>
                <a:gd name="connsiteY6" fmla="*/ 594728 h 594728"/>
                <a:gd name="connsiteX7" fmla="*/ 0 w 5706855"/>
                <a:gd name="connsiteY7" fmla="*/ 9525 h 5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6855" h="594728">
                  <a:moveTo>
                    <a:pt x="0" y="9525"/>
                  </a:moveTo>
                  <a:lnTo>
                    <a:pt x="5706855" y="0"/>
                  </a:lnTo>
                  <a:lnTo>
                    <a:pt x="5706855" y="0"/>
                  </a:lnTo>
                  <a:lnTo>
                    <a:pt x="5706855" y="495605"/>
                  </a:lnTo>
                  <a:cubicBezTo>
                    <a:pt x="5706855" y="550349"/>
                    <a:pt x="5662476" y="594728"/>
                    <a:pt x="5607732" y="594728"/>
                  </a:cubicBezTo>
                  <a:lnTo>
                    <a:pt x="2477" y="594728"/>
                  </a:lnTo>
                  <a:lnTo>
                    <a:pt x="2477" y="594728"/>
                  </a:lnTo>
                  <a:cubicBezTo>
                    <a:pt x="1651" y="399660"/>
                    <a:pt x="826" y="204593"/>
                    <a:pt x="0" y="9525"/>
                  </a:cubicBezTo>
                  <a:close/>
                </a:path>
              </a:pathLst>
            </a:custGeom>
            <a:gradFill flip="none" rotWithShape="1">
              <a:gsLst>
                <a:gs pos="87000">
                  <a:srgbClr val="FFC21B"/>
                </a:gs>
                <a:gs pos="0">
                  <a:srgbClr val="FFB71A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bIns="0" rtlCol="0" anchor="ctr"/>
            <a:lstStyle/>
            <a:p>
              <a:endParaRPr lang="en-US" dirty="0"/>
            </a:p>
          </p:txBody>
        </p:sp>
        <p:grpSp>
          <p:nvGrpSpPr>
            <p:cNvPr id="13" name="Logos">
              <a:extLst>
                <a:ext uri="{FF2B5EF4-FFF2-40B4-BE49-F238E27FC236}">
                  <a16:creationId xmlns:a16="http://schemas.microsoft.com/office/drawing/2014/main" id="{31F5162A-52F9-6D41-B07C-DF696EC14F64}"/>
                </a:ext>
              </a:extLst>
            </p:cNvPr>
            <p:cNvGrpSpPr/>
            <p:nvPr userDrawn="1"/>
          </p:nvGrpSpPr>
          <p:grpSpPr>
            <a:xfrm>
              <a:off x="0" y="6273955"/>
              <a:ext cx="8893589" cy="586143"/>
              <a:chOff x="0" y="6273955"/>
              <a:chExt cx="8893589" cy="586143"/>
            </a:xfrm>
          </p:grpSpPr>
          <p:grpSp>
            <p:nvGrpSpPr>
              <p:cNvPr id="14" name="Gemini">
                <a:extLst>
                  <a:ext uri="{FF2B5EF4-FFF2-40B4-BE49-F238E27FC236}">
                    <a16:creationId xmlns:a16="http://schemas.microsoft.com/office/drawing/2014/main" id="{9CAC6990-FB70-5A43-AF1F-077223700817}"/>
                  </a:ext>
                </a:extLst>
              </p:cNvPr>
              <p:cNvGrpSpPr/>
              <p:nvPr userDrawn="1"/>
            </p:nvGrpSpPr>
            <p:grpSpPr>
              <a:xfrm>
                <a:off x="0" y="6273955"/>
                <a:ext cx="2125861" cy="586143"/>
                <a:chOff x="0" y="6273955"/>
                <a:chExt cx="2125861" cy="586143"/>
              </a:xfrm>
            </p:grpSpPr>
            <p:sp>
              <p:nvSpPr>
                <p:cNvPr id="21" name="black rectangle">
                  <a:extLst>
                    <a:ext uri="{FF2B5EF4-FFF2-40B4-BE49-F238E27FC236}">
                      <a16:creationId xmlns:a16="http://schemas.microsoft.com/office/drawing/2014/main" id="{DA37D1B8-94B7-BA4A-B8E8-FB7E52367B86}"/>
                    </a:ext>
                  </a:extLst>
                </p:cNvPr>
                <p:cNvSpPr/>
                <p:nvPr userDrawn="1"/>
              </p:nvSpPr>
              <p:spPr>
                <a:xfrm>
                  <a:off x="0" y="6311040"/>
                  <a:ext cx="2125861" cy="546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Gemini logo">
                  <a:extLst>
                    <a:ext uri="{FF2B5EF4-FFF2-40B4-BE49-F238E27FC236}">
                      <a16:creationId xmlns:a16="http://schemas.microsoft.com/office/drawing/2014/main" id="{836A496D-B21E-A841-AB6D-8690E1BFEF4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6273955"/>
                  <a:ext cx="2125861" cy="586143"/>
                </a:xfrm>
                <a:prstGeom prst="rect">
                  <a:avLst/>
                </a:prstGeom>
              </p:spPr>
            </p:pic>
          </p:grpSp>
          <p:grpSp>
            <p:nvGrpSpPr>
              <p:cNvPr id="15" name="Participants">
                <a:extLst>
                  <a:ext uri="{FF2B5EF4-FFF2-40B4-BE49-F238E27FC236}">
                    <a16:creationId xmlns:a16="http://schemas.microsoft.com/office/drawing/2014/main" id="{1BEFECF7-849C-1446-92BA-17D2C27E59C4}"/>
                  </a:ext>
                </a:extLst>
              </p:cNvPr>
              <p:cNvGrpSpPr/>
              <p:nvPr userDrawn="1"/>
            </p:nvGrpSpPr>
            <p:grpSpPr>
              <a:xfrm>
                <a:off x="2509819" y="6295871"/>
                <a:ext cx="6383770" cy="542311"/>
                <a:chOff x="2509819" y="6295871"/>
                <a:chExt cx="6383770" cy="542311"/>
              </a:xfrm>
            </p:grpSpPr>
            <p:pic>
              <p:nvPicPr>
                <p:cNvPr id="16" name="NRC-CNRC Canada">
                  <a:extLst>
                    <a:ext uri="{FF2B5EF4-FFF2-40B4-BE49-F238E27FC236}">
                      <a16:creationId xmlns:a16="http://schemas.microsoft.com/office/drawing/2014/main" id="{3E50B54C-DCB7-7D45-9FFB-D9F587F9949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9819" y="6472942"/>
                  <a:ext cx="984473" cy="188168"/>
                </a:xfrm>
                <a:prstGeom prst="rect">
                  <a:avLst/>
                </a:prstGeom>
              </p:spPr>
            </p:pic>
            <p:pic>
              <p:nvPicPr>
                <p:cNvPr id="17" name="ANID Chile">
                  <a:extLst>
                    <a:ext uri="{FF2B5EF4-FFF2-40B4-BE49-F238E27FC236}">
                      <a16:creationId xmlns:a16="http://schemas.microsoft.com/office/drawing/2014/main" id="{F30A6BD6-4033-4442-9BFC-CBBC6590D90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2635" y="6315334"/>
                  <a:ext cx="548129" cy="503384"/>
                </a:xfrm>
                <a:prstGeom prst="rect">
                  <a:avLst/>
                </a:prstGeom>
              </p:spPr>
            </p:pic>
            <p:pic>
              <p:nvPicPr>
                <p:cNvPr id="18" name="LNA MCTI Brazil">
                  <a:extLst>
                    <a:ext uri="{FF2B5EF4-FFF2-40B4-BE49-F238E27FC236}">
                      <a16:creationId xmlns:a16="http://schemas.microsoft.com/office/drawing/2014/main" id="{718CA1A0-C12D-C140-A05A-A5A584E86A6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9107" y="6295871"/>
                  <a:ext cx="602568" cy="542311"/>
                </a:xfrm>
                <a:prstGeom prst="rect">
                  <a:avLst/>
                </a:prstGeom>
              </p:spPr>
            </p:pic>
            <p:pic>
              <p:nvPicPr>
                <p:cNvPr id="19" name="MCTI Argentina">
                  <a:extLst>
                    <a:ext uri="{FF2B5EF4-FFF2-40B4-BE49-F238E27FC236}">
                      <a16:creationId xmlns:a16="http://schemas.microsoft.com/office/drawing/2014/main" id="{9EE81289-A0EB-FD47-9F51-B708D6CBE2A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0018" y="6363021"/>
                  <a:ext cx="1164530" cy="408010"/>
                </a:xfrm>
                <a:prstGeom prst="rect">
                  <a:avLst/>
                </a:prstGeom>
              </p:spPr>
            </p:pic>
            <p:pic>
              <p:nvPicPr>
                <p:cNvPr id="20" name="KASI Korea">
                  <a:extLst>
                    <a:ext uri="{FF2B5EF4-FFF2-40B4-BE49-F238E27FC236}">
                      <a16:creationId xmlns:a16="http://schemas.microsoft.com/office/drawing/2014/main" id="{90B27901-30C7-A94E-ADCB-81051FF719C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62890" y="6416214"/>
                  <a:ext cx="1130699" cy="3016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7" name="NSF \ NOIRLab">
            <a:extLst>
              <a:ext uri="{FF2B5EF4-FFF2-40B4-BE49-F238E27FC236}">
                <a16:creationId xmlns:a16="http://schemas.microsoft.com/office/drawing/2014/main" id="{F20EC00A-D530-BC49-B55F-64F9101E0D0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73" y="18360"/>
            <a:ext cx="2435959" cy="11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7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7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5029200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70520" y="6356350"/>
            <a:ext cx="338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AURA wht/dark background">
            <a:extLst>
              <a:ext uri="{FF2B5EF4-FFF2-40B4-BE49-F238E27FC236}">
                <a16:creationId xmlns:a16="http://schemas.microsoft.com/office/drawing/2014/main" id="{BFF7F2B7-19DB-DB4E-863E-4E8F8B5FC92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5D4620-21F7-CC4F-AE02-276F609F75A4}"/>
              </a:ext>
            </a:extLst>
          </p:cNvPr>
          <p:cNvGrpSpPr/>
          <p:nvPr userDrawn="1"/>
        </p:nvGrpSpPr>
        <p:grpSpPr>
          <a:xfrm>
            <a:off x="1" y="6246089"/>
            <a:ext cx="6701588" cy="632337"/>
            <a:chOff x="1" y="6246089"/>
            <a:chExt cx="6701588" cy="632337"/>
          </a:xfrm>
        </p:grpSpPr>
        <p:sp>
          <p:nvSpPr>
            <p:cNvPr id="10" name="Logo band">
              <a:extLst>
                <a:ext uri="{FF2B5EF4-FFF2-40B4-BE49-F238E27FC236}">
                  <a16:creationId xmlns:a16="http://schemas.microsoft.com/office/drawing/2014/main" id="{6C4379BD-4F88-3643-B4F7-BCF432896A21}"/>
                </a:ext>
              </a:extLst>
            </p:cNvPr>
            <p:cNvSpPr/>
            <p:nvPr userDrawn="1"/>
          </p:nvSpPr>
          <p:spPr>
            <a:xfrm>
              <a:off x="1" y="6264893"/>
              <a:ext cx="6701588" cy="594728"/>
            </a:xfrm>
            <a:custGeom>
              <a:avLst/>
              <a:gdLst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0 w 5704378"/>
                <a:gd name="connsiteY7" fmla="*/ 99123 h 594728"/>
                <a:gd name="connsiteX8" fmla="*/ 99123 w 5704378"/>
                <a:gd name="connsiteY8" fmla="*/ 0 h 594728"/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99123 w 5704378"/>
                <a:gd name="connsiteY7" fmla="*/ 0 h 594728"/>
                <a:gd name="connsiteX0" fmla="*/ 0 w 5706855"/>
                <a:gd name="connsiteY0" fmla="*/ 9525 h 594728"/>
                <a:gd name="connsiteX1" fmla="*/ 5706855 w 5706855"/>
                <a:gd name="connsiteY1" fmla="*/ 0 h 594728"/>
                <a:gd name="connsiteX2" fmla="*/ 5706855 w 5706855"/>
                <a:gd name="connsiteY2" fmla="*/ 0 h 594728"/>
                <a:gd name="connsiteX3" fmla="*/ 5706855 w 5706855"/>
                <a:gd name="connsiteY3" fmla="*/ 495605 h 594728"/>
                <a:gd name="connsiteX4" fmla="*/ 5607732 w 5706855"/>
                <a:gd name="connsiteY4" fmla="*/ 594728 h 594728"/>
                <a:gd name="connsiteX5" fmla="*/ 2477 w 5706855"/>
                <a:gd name="connsiteY5" fmla="*/ 594728 h 594728"/>
                <a:gd name="connsiteX6" fmla="*/ 2477 w 5706855"/>
                <a:gd name="connsiteY6" fmla="*/ 594728 h 594728"/>
                <a:gd name="connsiteX7" fmla="*/ 0 w 5706855"/>
                <a:gd name="connsiteY7" fmla="*/ 9525 h 5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6855" h="594728">
                  <a:moveTo>
                    <a:pt x="0" y="9525"/>
                  </a:moveTo>
                  <a:lnTo>
                    <a:pt x="5706855" y="0"/>
                  </a:lnTo>
                  <a:lnTo>
                    <a:pt x="5706855" y="0"/>
                  </a:lnTo>
                  <a:lnTo>
                    <a:pt x="5706855" y="495605"/>
                  </a:lnTo>
                  <a:cubicBezTo>
                    <a:pt x="5706855" y="550349"/>
                    <a:pt x="5662476" y="594728"/>
                    <a:pt x="5607732" y="594728"/>
                  </a:cubicBezTo>
                  <a:lnTo>
                    <a:pt x="2477" y="594728"/>
                  </a:lnTo>
                  <a:lnTo>
                    <a:pt x="2477" y="594728"/>
                  </a:lnTo>
                  <a:cubicBezTo>
                    <a:pt x="1651" y="399660"/>
                    <a:pt x="826" y="204593"/>
                    <a:pt x="0" y="952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10000"/>
                  </a:schemeClr>
                </a:gs>
                <a:gs pos="21000">
                  <a:schemeClr val="accent2">
                    <a:lumMod val="17000"/>
                  </a:schemeClr>
                </a:gs>
                <a:gs pos="66000">
                  <a:schemeClr val="accent2">
                    <a:lumMod val="89000"/>
                  </a:schemeClr>
                </a:gs>
                <a:gs pos="81000">
                  <a:schemeClr val="accent2">
                    <a:lumMod val="88000"/>
                  </a:schemeClr>
                </a:gs>
                <a:gs pos="100000">
                  <a:schemeClr val="accent2">
                    <a:lumMod val="70000"/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bIns="0" rtlCol="0" anchor="ctr"/>
            <a:lstStyle/>
            <a:p>
              <a:endParaRPr lang="en-US" dirty="0"/>
            </a:p>
          </p:txBody>
        </p:sp>
        <p:pic>
          <p:nvPicPr>
            <p:cNvPr id="11" name="SOAR">
              <a:extLst>
                <a:ext uri="{FF2B5EF4-FFF2-40B4-BE49-F238E27FC236}">
                  <a16:creationId xmlns:a16="http://schemas.microsoft.com/office/drawing/2014/main" id="{82057258-5311-6B43-829A-BDB82CDCDEC7}"/>
                </a:ext>
              </a:extLst>
            </p:cNvPr>
            <p:cNvPicPr preferRelativeResize="0"/>
            <p:nvPr userDrawn="1"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807" y="6246089"/>
              <a:ext cx="469557" cy="632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sx="95000" sy="95000" algn="tl" rotWithShape="0">
                <a:prstClr val="black">
                  <a:alpha val="90000"/>
                </a:prstClr>
              </a:outerShdw>
            </a:effectLst>
          </p:spPr>
        </p:pic>
        <p:pic>
          <p:nvPicPr>
            <p:cNvPr id="13" name="UNC">
              <a:extLst>
                <a:ext uri="{FF2B5EF4-FFF2-40B4-BE49-F238E27FC236}">
                  <a16:creationId xmlns:a16="http://schemas.microsoft.com/office/drawing/2014/main" id="{97C1A991-50DD-FC4A-B8F6-BB5C003BF0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64737" y="6315865"/>
              <a:ext cx="492785" cy="492785"/>
            </a:xfrm>
            <a:prstGeom prst="rect">
              <a:avLst/>
            </a:prstGeom>
          </p:spPr>
        </p:pic>
        <p:pic>
          <p:nvPicPr>
            <p:cNvPr id="14" name="MSU">
              <a:extLst>
                <a:ext uri="{FF2B5EF4-FFF2-40B4-BE49-F238E27FC236}">
                  <a16:creationId xmlns:a16="http://schemas.microsoft.com/office/drawing/2014/main" id="{C57C1FB0-0BEC-724E-B4F2-FC2E03ECDF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7630" r="17559"/>
            <a:stretch/>
          </p:blipFill>
          <p:spPr>
            <a:xfrm>
              <a:off x="4783357" y="6320396"/>
              <a:ext cx="691011" cy="533100"/>
            </a:xfrm>
            <a:prstGeom prst="rect">
              <a:avLst/>
            </a:prstGeom>
          </p:spPr>
        </p:pic>
        <p:grpSp>
          <p:nvGrpSpPr>
            <p:cNvPr id="15" name="Brazil">
              <a:extLst>
                <a:ext uri="{FF2B5EF4-FFF2-40B4-BE49-F238E27FC236}">
                  <a16:creationId xmlns:a16="http://schemas.microsoft.com/office/drawing/2014/main" id="{512E3639-1393-4B4D-9645-1AECC9729BBD}"/>
                </a:ext>
              </a:extLst>
            </p:cNvPr>
            <p:cNvGrpSpPr/>
            <p:nvPr userDrawn="1"/>
          </p:nvGrpSpPr>
          <p:grpSpPr>
            <a:xfrm>
              <a:off x="1342119" y="6302241"/>
              <a:ext cx="569101" cy="515465"/>
              <a:chOff x="1342119" y="6302241"/>
              <a:chExt cx="569101" cy="51546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680BDD-616F-CE44-90E2-FE73F01E1360}"/>
                  </a:ext>
                </a:extLst>
              </p:cNvPr>
              <p:cNvSpPr/>
              <p:nvPr userDrawn="1"/>
            </p:nvSpPr>
            <p:spPr>
              <a:xfrm>
                <a:off x="1342119" y="6302241"/>
                <a:ext cx="492785" cy="174759"/>
              </a:xfrm>
              <a:prstGeom prst="rect">
                <a:avLst/>
              </a:prstGeom>
              <a:solidFill>
                <a:schemeClr val="tx2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Brazil">
                <a:extLst>
                  <a:ext uri="{FF2B5EF4-FFF2-40B4-BE49-F238E27FC236}">
                    <a16:creationId xmlns:a16="http://schemas.microsoft.com/office/drawing/2014/main" id="{A8E3CA7A-A870-4A43-835C-ED70CE6833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42119" y="6306808"/>
                <a:ext cx="569101" cy="510898"/>
              </a:xfrm>
              <a:prstGeom prst="rect">
                <a:avLst/>
              </a:prstGeom>
            </p:spPr>
          </p:pic>
        </p:grpSp>
        <p:pic>
          <p:nvPicPr>
            <p:cNvPr id="16" name="NSF">
              <a:extLst>
                <a:ext uri="{FF2B5EF4-FFF2-40B4-BE49-F238E27FC236}">
                  <a16:creationId xmlns:a16="http://schemas.microsoft.com/office/drawing/2014/main" id="{D9E56633-F78C-144D-8FF3-D9D63135600A}"/>
                </a:ext>
              </a:extLst>
            </p:cNvPr>
            <p:cNvPicPr preferRelativeResize="0"/>
            <p:nvPr userDrawn="1"/>
          </p:nvPicPr>
          <p:blipFill rotWithShape="1">
            <a:blip r:embed="rId1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7055" y="6311334"/>
              <a:ext cx="501847" cy="5018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NSF \ NOIRLab">
            <a:extLst>
              <a:ext uri="{FF2B5EF4-FFF2-40B4-BE49-F238E27FC236}">
                <a16:creationId xmlns:a16="http://schemas.microsoft.com/office/drawing/2014/main" id="{155209E4-C250-B348-86C6-D6A4E982320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73" y="18360"/>
            <a:ext cx="2435959" cy="11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5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7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ogo bar">
            <a:extLst>
              <a:ext uri="{FF2B5EF4-FFF2-40B4-BE49-F238E27FC236}">
                <a16:creationId xmlns:a16="http://schemas.microsoft.com/office/drawing/2014/main" id="{72BC137E-FA2C-BD42-A5C0-AD3E926FA55F}"/>
              </a:ext>
            </a:extLst>
          </p:cNvPr>
          <p:cNvSpPr/>
          <p:nvPr userDrawn="1"/>
        </p:nvSpPr>
        <p:spPr>
          <a:xfrm>
            <a:off x="0" y="6103083"/>
            <a:ext cx="8355636" cy="76567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868585">
                  <a:lumMod val="79000"/>
                  <a:lumOff val="21000"/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44" y="144462"/>
            <a:ext cx="734165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4723372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36954" y="6356350"/>
            <a:ext cx="2916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0DAE3-B5A4-5545-9658-279BC4FFB356}"/>
              </a:ext>
            </a:extLst>
          </p:cNvPr>
          <p:cNvSpPr txBox="1"/>
          <p:nvPr userDrawn="1"/>
        </p:nvSpPr>
        <p:spPr>
          <a:xfrm>
            <a:off x="1418370" y="6105478"/>
            <a:ext cx="424434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 to the DESI sponsors and Participating Institutions!</a:t>
            </a:r>
            <a:endParaRPr lang="en-US" sz="1200" b="0" dirty="0">
              <a:solidFill>
                <a:schemeClr val="tx1"/>
              </a:solidFill>
            </a:endParaRPr>
          </a:p>
        </p:txBody>
      </p:sp>
      <p:pic>
        <p:nvPicPr>
          <p:cNvPr id="20" name="CEA">
            <a:extLst>
              <a:ext uri="{FF2B5EF4-FFF2-40B4-BE49-F238E27FC236}">
                <a16:creationId xmlns:a16="http://schemas.microsoft.com/office/drawing/2014/main" id="{098B1B3F-8D62-164A-85BF-394F5A4484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5564" y="6392158"/>
            <a:ext cx="548640" cy="436880"/>
          </a:xfrm>
          <a:prstGeom prst="rect">
            <a:avLst/>
          </a:prstGeom>
        </p:spPr>
      </p:pic>
      <p:pic>
        <p:nvPicPr>
          <p:cNvPr id="21" name="Conacyt">
            <a:extLst>
              <a:ext uri="{FF2B5EF4-FFF2-40B4-BE49-F238E27FC236}">
                <a16:creationId xmlns:a16="http://schemas.microsoft.com/office/drawing/2014/main" id="{191C651E-5B3C-C245-9495-748B7A949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472" t="25000" r="25095" b="46001"/>
          <a:stretch/>
        </p:blipFill>
        <p:spPr>
          <a:xfrm>
            <a:off x="4415592" y="6367638"/>
            <a:ext cx="640080" cy="485921"/>
          </a:xfrm>
          <a:prstGeom prst="rect">
            <a:avLst/>
          </a:prstGeom>
          <a:effectLst>
            <a:glow rad="12700">
              <a:schemeClr val="tx2">
                <a:alpha val="0"/>
              </a:schemeClr>
            </a:glow>
          </a:effectLst>
        </p:spPr>
      </p:pic>
      <p:pic>
        <p:nvPicPr>
          <p:cNvPr id="22" name="Moore">
            <a:extLst>
              <a:ext uri="{FF2B5EF4-FFF2-40B4-BE49-F238E27FC236}">
                <a16:creationId xmlns:a16="http://schemas.microsoft.com/office/drawing/2014/main" id="{055F861F-4BC5-D743-9940-EEB67BB7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092" t="10666" r="6327" b="14667"/>
          <a:stretch/>
        </p:blipFill>
        <p:spPr>
          <a:xfrm>
            <a:off x="5109866" y="6432179"/>
            <a:ext cx="914400" cy="356839"/>
          </a:xfrm>
          <a:prstGeom prst="rect">
            <a:avLst/>
          </a:prstGeom>
        </p:spPr>
      </p:pic>
      <p:pic>
        <p:nvPicPr>
          <p:cNvPr id="24" name="Spain">
            <a:extLst>
              <a:ext uri="{FF2B5EF4-FFF2-40B4-BE49-F238E27FC236}">
                <a16:creationId xmlns:a16="http://schemas.microsoft.com/office/drawing/2014/main" id="{77E18C3A-048A-FF41-AB1A-2C1AA9A015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12" t="2609" r="813" b="2487"/>
          <a:stretch/>
        </p:blipFill>
        <p:spPr>
          <a:xfrm>
            <a:off x="3218398" y="6441064"/>
            <a:ext cx="1143000" cy="33906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1938001-2531-CD4C-B055-D76D7FC28B4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35292" y="8391"/>
            <a:ext cx="1600200" cy="8001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40CDB0A-D235-5C4E-9C4F-57D0FB5116D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68868" y="42681"/>
            <a:ext cx="943276" cy="7315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84CCA68-7844-D84A-BA14-9E116B71D8E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391"/>
            <a:ext cx="1631891" cy="76567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F4E0F5F-C924-474C-BD5C-021C8923351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78460" y="6464344"/>
            <a:ext cx="1143000" cy="2925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734E67-298E-6B4D-AC0E-EA29EF684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8370" y="6407326"/>
            <a:ext cx="1143000" cy="406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35B379-BE6F-F64F-8B91-DC4DFB751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5652" y="6477213"/>
            <a:ext cx="1143000" cy="266771"/>
          </a:xfrm>
          <a:prstGeom prst="rect">
            <a:avLst/>
          </a:prstGeom>
        </p:spPr>
      </p:pic>
      <p:pic>
        <p:nvPicPr>
          <p:cNvPr id="23" name="NSF \ NOIRLab">
            <a:extLst>
              <a:ext uri="{FF2B5EF4-FFF2-40B4-BE49-F238E27FC236}">
                <a16:creationId xmlns:a16="http://schemas.microsoft.com/office/drawing/2014/main" id="{ABD28DEF-6508-A044-813B-5BDCD40CC4F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33" y="6203548"/>
            <a:ext cx="1495986" cy="7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72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915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5029200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69414" y="6356350"/>
            <a:ext cx="33843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g Line">
            <a:extLst>
              <a:ext uri="{FF2B5EF4-FFF2-40B4-BE49-F238E27FC236}">
                <a16:creationId xmlns:a16="http://schemas.microsoft.com/office/drawing/2014/main" id="{F7379FF1-FBC1-3243-9685-4C9414F276E9}"/>
              </a:ext>
            </a:extLst>
          </p:cNvPr>
          <p:cNvSpPr txBox="1"/>
          <p:nvPr userDrawn="1"/>
        </p:nvSpPr>
        <p:spPr>
          <a:xfrm>
            <a:off x="4222586" y="6363939"/>
            <a:ext cx="3746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Discovering Our Universe Together</a:t>
            </a:r>
            <a:endParaRPr dirty="0"/>
          </a:p>
        </p:txBody>
      </p:sp>
      <p:pic>
        <p:nvPicPr>
          <p:cNvPr id="11" name="AURA wht/dark background">
            <a:extLst>
              <a:ext uri="{FF2B5EF4-FFF2-40B4-BE49-F238E27FC236}">
                <a16:creationId xmlns:a16="http://schemas.microsoft.com/office/drawing/2014/main" id="{A3CA65A4-21BC-4B48-8EEF-9BDE4F902F0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10" y="6440750"/>
            <a:ext cx="914400" cy="292521"/>
          </a:xfrm>
          <a:prstGeom prst="rect">
            <a:avLst/>
          </a:prstGeom>
        </p:spPr>
      </p:pic>
      <p:pic>
        <p:nvPicPr>
          <p:cNvPr id="12" name="NSF \ NOIRLab">
            <a:extLst>
              <a:ext uri="{FF2B5EF4-FFF2-40B4-BE49-F238E27FC236}">
                <a16:creationId xmlns:a16="http://schemas.microsoft.com/office/drawing/2014/main" id="{E6CC1CB6-0E49-0844-B638-7FCF3E36680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73" y="18360"/>
            <a:ext cx="2435959" cy="11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82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81" r:id="rId3"/>
    <p:sldLayoutId id="2147483682" r:id="rId4"/>
    <p:sldLayoutId id="214748365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72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915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5029200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69414" y="6356350"/>
            <a:ext cx="33843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39C45-ED1D-7340-A5AD-18DE854EAEA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828800" cy="869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033DCD-CACC-104F-B964-C9CD8438B5E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048" y="6432922"/>
            <a:ext cx="1039077" cy="3312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C7FFB5-3F43-8A4C-B894-C7F32790700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750" y="5611955"/>
            <a:ext cx="1000741" cy="7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9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  <p:sldLayoutId id="2147483661" r:id="rId3"/>
    <p:sldLayoutId id="2147483684" r:id="rId4"/>
    <p:sldLayoutId id="2147483662" r:id="rId5"/>
    <p:sldLayoutId id="214748368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Monaco" pitchFamily="2" charset="77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Monaco" pitchFamily="2" charset="77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aco" pitchFamily="2" charset="77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aco" pitchFamily="2" charset="77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aco" pitchFamily="2" charset="77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aco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2.emf"/><Relationship Id="rId11" Type="http://schemas.openxmlformats.org/officeDocument/2006/relationships/image" Target="../media/image107.png"/><Relationship Id="rId5" Type="http://schemas.openxmlformats.org/officeDocument/2006/relationships/image" Target="../media/image101.emf"/><Relationship Id="rId10" Type="http://schemas.openxmlformats.org/officeDocument/2006/relationships/image" Target="../media/image106.png"/><Relationship Id="rId4" Type="http://schemas.openxmlformats.org/officeDocument/2006/relationships/image" Target="../media/image100.emf"/><Relationship Id="rId9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5.png"/><Relationship Id="rId5" Type="http://schemas.openxmlformats.org/officeDocument/2006/relationships/image" Target="../media/image134.tiff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6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ui.adsabs.harvard.edu/abs/1957RvMP...29..547B/abstract" TargetMode="External"/><Relationship Id="rId3" Type="http://schemas.openxmlformats.org/officeDocument/2006/relationships/image" Target="../media/image60.tiff"/><Relationship Id="rId7" Type="http://schemas.openxmlformats.org/officeDocument/2006/relationships/hyperlink" Target="https://en.wikipedia.org/wiki/Margaret_Burbidge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tiff"/><Relationship Id="rId11" Type="http://schemas.openxmlformats.org/officeDocument/2006/relationships/image" Target="../media/image64.jpeg"/><Relationship Id="rId5" Type="http://schemas.openxmlformats.org/officeDocument/2006/relationships/hyperlink" Target="https://images.fineartamerica.com/images-medium-large-5/margaret-burbidge-lucinda-douglas-menzies.jpg" TargetMode="External"/><Relationship Id="rId10" Type="http://schemas.openxmlformats.org/officeDocument/2006/relationships/image" Target="../media/image63.jpeg"/><Relationship Id="rId4" Type="http://schemas.openxmlformats.org/officeDocument/2006/relationships/hyperlink" Target="https://skyandtelescope.org/wp-content/uploads/f2_Fowlerbirthday_FH-Library-500px.jpg" TargetMode="External"/><Relationship Id="rId9" Type="http://schemas.openxmlformats.org/officeDocument/2006/relationships/image" Target="../media/image6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C8F23-9755-D947-A928-99BA904D5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0" y="4730421"/>
            <a:ext cx="9144000" cy="528322"/>
          </a:xfrm>
        </p:spPr>
        <p:txBody>
          <a:bodyPr/>
          <a:lstStyle/>
          <a:p>
            <a:r>
              <a:rPr lang="en-US" dirty="0"/>
              <a:t>NSF NOIRLab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8806E41-49F0-A941-ACF1-2026A6E78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9436"/>
            <a:ext cx="9144000" cy="528321"/>
          </a:xfrm>
        </p:spPr>
        <p:txBody>
          <a:bodyPr/>
          <a:lstStyle/>
          <a:p>
            <a:r>
              <a:rPr lang="en-US" i="0" dirty="0"/>
              <a:t>Vinicius Placco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C1D90C-13BB-DA47-8516-B8B79F6EE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75825"/>
            <a:ext cx="12192000" cy="1983453"/>
          </a:xfrm>
        </p:spPr>
        <p:txBody>
          <a:bodyPr>
            <a:normAutofit/>
          </a:bodyPr>
          <a:lstStyle/>
          <a:p>
            <a:r>
              <a:rPr lang="en-US" sz="2900" dirty="0"/>
              <a:t>Neutron-capture in the wild: </a:t>
            </a:r>
            <a:br>
              <a:rPr lang="en-US" sz="2900" dirty="0"/>
            </a:br>
            <a:r>
              <a:rPr lang="en-US" sz="2900" dirty="0"/>
              <a:t>finding r-process enhanced metal-poor </a:t>
            </a:r>
            <a:br>
              <a:rPr lang="en-US" sz="2900" dirty="0"/>
            </a:br>
            <a:r>
              <a:rPr lang="en-US" sz="2900" dirty="0"/>
              <a:t>stars in the Milky Way</a:t>
            </a:r>
            <a:br>
              <a:rPr lang="en-US" sz="2900" dirty="0"/>
            </a:br>
            <a:r>
              <a:rPr lang="en-US" sz="2900" dirty="0">
                <a:solidFill>
                  <a:schemeClr val="bg1"/>
                </a:solidFill>
              </a:rPr>
              <a:t>and beyond!</a:t>
            </a:r>
          </a:p>
        </p:txBody>
      </p:sp>
    </p:spTree>
    <p:extLst>
      <p:ext uri="{BB962C8B-B14F-4D97-AF65-F5344CB8AC3E}">
        <p14:creationId xmlns:p14="http://schemas.microsoft.com/office/powerpoint/2010/main" val="3592141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879760"/>
            <a:ext cx="9144000" cy="54772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4CF7AA-F7FF-972E-93DC-52EE76D7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208" y="154110"/>
            <a:ext cx="8915400" cy="568561"/>
          </a:xfrm>
        </p:spPr>
        <p:txBody>
          <a:bodyPr>
            <a:noAutofit/>
          </a:bodyPr>
          <a:lstStyle/>
          <a:p>
            <a:r>
              <a:rPr lang="en-US" sz="2400" dirty="0"/>
              <a:t>r-process in our backyard</a:t>
            </a:r>
          </a:p>
        </p:txBody>
      </p:sp>
    </p:spTree>
    <p:extLst>
      <p:ext uri="{BB962C8B-B14F-4D97-AF65-F5344CB8AC3E}">
        <p14:creationId xmlns:p14="http://schemas.microsoft.com/office/powerpoint/2010/main" val="292992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077" y="154110"/>
            <a:ext cx="8915400" cy="590684"/>
          </a:xfrm>
        </p:spPr>
        <p:txBody>
          <a:bodyPr>
            <a:normAutofit/>
          </a:bodyPr>
          <a:lstStyle/>
          <a:p>
            <a:r>
              <a:rPr lang="en-US" sz="2400" dirty="0"/>
              <a:t>Chemical time machine</a:t>
            </a:r>
          </a:p>
        </p:txBody>
      </p:sp>
      <p:pic>
        <p:nvPicPr>
          <p:cNvPr id="4" name="solar_RiIXq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6823" y="744794"/>
            <a:ext cx="9258354" cy="56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9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0" y="170091"/>
            <a:ext cx="9305441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“Near field cosmology” (a.k.a. the next best thing)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8236DA-0613-2546-A847-0DB7AD3B97B1}"/>
              </a:ext>
            </a:extLst>
          </p:cNvPr>
          <p:cNvSpPr/>
          <p:nvPr/>
        </p:nvSpPr>
        <p:spPr>
          <a:xfrm>
            <a:off x="4732256" y="5495827"/>
            <a:ext cx="30762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Monaco" pitchFamily="2" charset="0"/>
              </a:rPr>
              <a:t>Credits: Discover Magazine / Elisa </a:t>
            </a:r>
            <a:r>
              <a:rPr lang="en-US" sz="900" dirty="0" err="1">
                <a:latin typeface="Monaco" pitchFamily="2" charset="0"/>
              </a:rPr>
              <a:t>Arizono</a:t>
            </a:r>
            <a:endParaRPr lang="en-US" sz="900" dirty="0">
              <a:latin typeface="Monac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BF2C2-C985-D44A-B258-51A3C918EB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09" y="1173285"/>
            <a:ext cx="7524792" cy="4322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8EFE68-8A6D-9AAA-35EB-4317E56A0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03" y="1173285"/>
            <a:ext cx="3764288" cy="4812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32F1A3-0200-AE60-457B-828EDA9785F9}"/>
              </a:ext>
            </a:extLst>
          </p:cNvPr>
          <p:cNvSpPr/>
          <p:nvPr/>
        </p:nvSpPr>
        <p:spPr>
          <a:xfrm>
            <a:off x="9115720" y="6572493"/>
            <a:ext cx="30762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Monaco" pitchFamily="2" charset="0"/>
              </a:rPr>
              <a:t>Frebel &amp; Ji 2023</a:t>
            </a:r>
          </a:p>
        </p:txBody>
      </p:sp>
    </p:spTree>
    <p:extLst>
      <p:ext uri="{BB962C8B-B14F-4D97-AF65-F5344CB8AC3E}">
        <p14:creationId xmlns:p14="http://schemas.microsoft.com/office/powerpoint/2010/main" val="354565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C1D90C-13BB-DA47-8516-B8B79F6EE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618"/>
            <a:ext cx="12192000" cy="2517707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sz="2900" dirty="0"/>
              <a:t>r-process enhanced metal-poor stars:</a:t>
            </a:r>
            <a:br>
              <a:rPr lang="en-US" sz="2900" dirty="0"/>
            </a:br>
            <a:br>
              <a:rPr lang="en-US" sz="2900" dirty="0"/>
            </a:br>
            <a:r>
              <a:rPr lang="en-US" sz="2300" dirty="0"/>
              <a:t>when/how were they first formed?</a:t>
            </a:r>
            <a:br>
              <a:rPr lang="en-US" sz="2300" dirty="0"/>
            </a:br>
            <a:r>
              <a:rPr lang="en-US" sz="2300" dirty="0"/>
              <a:t>how do they look like?</a:t>
            </a:r>
            <a:br>
              <a:rPr lang="en-US" sz="2300" dirty="0"/>
            </a:br>
            <a:r>
              <a:rPr lang="en-US" sz="2300" dirty="0"/>
              <a:t>where do we find them?</a:t>
            </a:r>
            <a:br>
              <a:rPr lang="en-US" sz="2300" dirty="0"/>
            </a:br>
            <a:r>
              <a:rPr lang="en-US" sz="2300" dirty="0"/>
              <a:t>how do we find more?</a:t>
            </a:r>
            <a:br>
              <a:rPr lang="en-US" sz="2300" dirty="0"/>
            </a:br>
            <a:r>
              <a:rPr lang="en-US" sz="2300" dirty="0"/>
              <a:t>the curious case of J1424-2542 </a:t>
            </a:r>
          </a:p>
        </p:txBody>
      </p:sp>
    </p:spTree>
    <p:extLst>
      <p:ext uri="{BB962C8B-B14F-4D97-AF65-F5344CB8AC3E}">
        <p14:creationId xmlns:p14="http://schemas.microsoft.com/office/powerpoint/2010/main" val="348051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C1D90C-13BB-DA47-8516-B8B79F6EE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618"/>
            <a:ext cx="12192000" cy="2517707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sz="2900" dirty="0"/>
              <a:t>r-process enhanced metal-poor stars:</a:t>
            </a:r>
            <a:br>
              <a:rPr lang="en-US" sz="2900" dirty="0"/>
            </a:br>
            <a:br>
              <a:rPr lang="en-US" sz="2900" dirty="0"/>
            </a:br>
            <a:r>
              <a:rPr lang="en-US" sz="2300" b="1" dirty="0"/>
              <a:t>when/how were they first formed?</a:t>
            </a:r>
            <a:br>
              <a:rPr lang="en-US" sz="2300" dirty="0"/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how do they look like?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where do we find them?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how do we find more?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the curious case of J1424-2542 </a:t>
            </a:r>
          </a:p>
        </p:txBody>
      </p:sp>
    </p:spTree>
    <p:extLst>
      <p:ext uri="{BB962C8B-B14F-4D97-AF65-F5344CB8AC3E}">
        <p14:creationId xmlns:p14="http://schemas.microsoft.com/office/powerpoint/2010/main" val="282587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090" y="159171"/>
            <a:ext cx="8915400" cy="605432"/>
          </a:xfrm>
        </p:spPr>
        <p:txBody>
          <a:bodyPr>
            <a:normAutofit/>
          </a:bodyPr>
          <a:lstStyle/>
          <a:p>
            <a:r>
              <a:rPr lang="en-US" sz="2400" dirty="0"/>
              <a:t>What is the culprit?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5AC5D-3483-395E-E2D0-FB705B5F226C}"/>
              </a:ext>
            </a:extLst>
          </p:cNvPr>
          <p:cNvSpPr txBox="1"/>
          <p:nvPr/>
        </p:nvSpPr>
        <p:spPr>
          <a:xfrm>
            <a:off x="2021887" y="5101875"/>
            <a:ext cx="115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Shappee+2017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2AC36-7541-2EE9-6EBF-C4F0F8CAA2AD}"/>
              </a:ext>
            </a:extLst>
          </p:cNvPr>
          <p:cNvSpPr txBox="1"/>
          <p:nvPr/>
        </p:nvSpPr>
        <p:spPr>
          <a:xfrm>
            <a:off x="1105034" y="933503"/>
            <a:ext cx="4372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Neutron Star Merger: GW170817 </a:t>
            </a:r>
            <a:r>
              <a:rPr lang="en-US" sz="1400" dirty="0">
                <a:latin typeface="Monaco" charset="0"/>
                <a:ea typeface="Monaco" charset="0"/>
                <a:cs typeface="Monaco" charset="0"/>
                <a:sym typeface="Wingdings" pitchFamily="2" charset="2"/>
              </a:rPr>
              <a:t> SSS17a</a:t>
            </a:r>
            <a:endParaRPr lang="en-US" sz="14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E691B-936D-0D11-0E26-DC3121B6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" y="1241279"/>
            <a:ext cx="3077513" cy="3860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9AB7A0-0B3E-46A3-29DF-5517BA641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126" y="1362708"/>
            <a:ext cx="2585330" cy="3703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F29EBB-BE6E-B062-6D27-BD92982F9676}"/>
              </a:ext>
            </a:extLst>
          </p:cNvPr>
          <p:cNvSpPr txBox="1"/>
          <p:nvPr/>
        </p:nvSpPr>
        <p:spPr>
          <a:xfrm>
            <a:off x="4370544" y="5064564"/>
            <a:ext cx="115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Drout+2017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1F8A2-506A-C159-9C9E-CDDAAABC8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471" y="941283"/>
            <a:ext cx="5293490" cy="2918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F47488-7E8D-7C16-7062-B1E1E6147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1907" y="3934568"/>
            <a:ext cx="3191230" cy="1982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87DDE0-5898-F2C0-92B6-8718F9B22ED4}"/>
              </a:ext>
            </a:extLst>
          </p:cNvPr>
          <p:cNvSpPr txBox="1"/>
          <p:nvPr/>
        </p:nvSpPr>
        <p:spPr>
          <a:xfrm>
            <a:off x="11035633" y="5926560"/>
            <a:ext cx="115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Siegel+2019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4DDEFA-251F-0669-77EB-C97F68A1396F}"/>
              </a:ext>
            </a:extLst>
          </p:cNvPr>
          <p:cNvSpPr txBox="1"/>
          <p:nvPr/>
        </p:nvSpPr>
        <p:spPr>
          <a:xfrm>
            <a:off x="368231" y="6583413"/>
            <a:ext cx="60984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Monaco" charset="0"/>
                <a:ea typeface="Monaco" charset="0"/>
                <a:cs typeface="Monaco" charset="0"/>
              </a:rPr>
              <a:t>Collapsars: supernova-triggering collapse of rapidly rotating massive stars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C0AD9-0DA0-95C6-2B05-FDD62E41BC33}"/>
              </a:ext>
            </a:extLst>
          </p:cNvPr>
          <p:cNvSpPr txBox="1"/>
          <p:nvPr/>
        </p:nvSpPr>
        <p:spPr>
          <a:xfrm>
            <a:off x="7538561" y="6501414"/>
            <a:ext cx="115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Wanajo+2021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191CC-1F91-21B4-9894-E6D6672EF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456" y="3934568"/>
            <a:ext cx="3384332" cy="260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88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090" y="159171"/>
            <a:ext cx="8915400" cy="605432"/>
          </a:xfrm>
        </p:spPr>
        <p:txBody>
          <a:bodyPr>
            <a:normAutofit/>
          </a:bodyPr>
          <a:lstStyle/>
          <a:p>
            <a:r>
              <a:rPr lang="en-US" sz="2400" dirty="0"/>
              <a:t>The culprit and the evidence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87DDE0-5898-F2C0-92B6-8718F9B22ED4}"/>
              </a:ext>
            </a:extLst>
          </p:cNvPr>
          <p:cNvSpPr txBox="1"/>
          <p:nvPr/>
        </p:nvSpPr>
        <p:spPr>
          <a:xfrm>
            <a:off x="4770543" y="4592520"/>
            <a:ext cx="1156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Frebel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1E666-8768-0DA8-BBFE-59FF57258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9" y="1062487"/>
            <a:ext cx="5706951" cy="356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01810A-97FA-CDDA-DDAC-604965DC6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909" y="1176637"/>
            <a:ext cx="6177361" cy="2135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42E58-D4A1-1BE0-CFFC-AA134135AB9B}"/>
              </a:ext>
            </a:extLst>
          </p:cNvPr>
          <p:cNvSpPr txBox="1"/>
          <p:nvPr/>
        </p:nvSpPr>
        <p:spPr>
          <a:xfrm>
            <a:off x="10724217" y="3098441"/>
            <a:ext cx="1435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Frebel &amp; Ji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D1443-0FCF-3E41-5D31-A21D45C6E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028" y="3513339"/>
            <a:ext cx="4419198" cy="3228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3471A9-B21D-21B4-EF1A-29B0CEAA1604}"/>
              </a:ext>
            </a:extLst>
          </p:cNvPr>
          <p:cNvSpPr txBox="1"/>
          <p:nvPr/>
        </p:nvSpPr>
        <p:spPr>
          <a:xfrm>
            <a:off x="9845094" y="6513037"/>
            <a:ext cx="1435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Sneden+1988</a:t>
            </a:r>
          </a:p>
        </p:txBody>
      </p:sp>
    </p:spTree>
    <p:extLst>
      <p:ext uri="{BB962C8B-B14F-4D97-AF65-F5344CB8AC3E}">
        <p14:creationId xmlns:p14="http://schemas.microsoft.com/office/powerpoint/2010/main" val="147939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C1D90C-13BB-DA47-8516-B8B79F6EE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618"/>
            <a:ext cx="12192000" cy="2517707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sz="2900" dirty="0"/>
              <a:t>r-process enhanced metal-poor stars:</a:t>
            </a:r>
            <a:br>
              <a:rPr lang="en-US" sz="2900" dirty="0"/>
            </a:br>
            <a:br>
              <a:rPr lang="en-US" sz="2900" dirty="0"/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when/how were they first formed?</a:t>
            </a:r>
            <a:br>
              <a:rPr lang="en-US" sz="2300" dirty="0"/>
            </a:br>
            <a:r>
              <a:rPr lang="en-US" sz="2300" b="1" dirty="0"/>
              <a:t>how do they look like?</a:t>
            </a:r>
            <a:br>
              <a:rPr lang="en-US" sz="2300" dirty="0"/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where do we find them?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how do we find more?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the curious case of J1424-2542 </a:t>
            </a:r>
          </a:p>
        </p:txBody>
      </p:sp>
    </p:spTree>
    <p:extLst>
      <p:ext uri="{BB962C8B-B14F-4D97-AF65-F5344CB8AC3E}">
        <p14:creationId xmlns:p14="http://schemas.microsoft.com/office/powerpoint/2010/main" val="35743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1AB0099-BBE5-6C75-A2BF-BE16B373E51D}"/>
              </a:ext>
            </a:extLst>
          </p:cNvPr>
          <p:cNvSpPr/>
          <p:nvPr/>
        </p:nvSpPr>
        <p:spPr>
          <a:xfrm>
            <a:off x="5165272" y="1077369"/>
            <a:ext cx="3662300" cy="35459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8C848A-323E-D0BC-64EA-FF954D97B8B0}"/>
              </a:ext>
            </a:extLst>
          </p:cNvPr>
          <p:cNvSpPr/>
          <p:nvPr/>
        </p:nvSpPr>
        <p:spPr>
          <a:xfrm>
            <a:off x="926952" y="837189"/>
            <a:ext cx="3924147" cy="55515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39" y="176233"/>
            <a:ext cx="8915400" cy="598058"/>
          </a:xfrm>
        </p:spPr>
        <p:txBody>
          <a:bodyPr>
            <a:normAutofit/>
          </a:bodyPr>
          <a:lstStyle/>
          <a:p>
            <a:r>
              <a:rPr lang="en-US" sz="2400" dirty="0"/>
              <a:t>The r-process signature: find europium!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AD195-9843-E3B8-20AB-EFC581E6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12" y="904283"/>
            <a:ext cx="3796788" cy="1562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953710-5697-B8B9-0BDB-984A6369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31" y="3217751"/>
            <a:ext cx="3796788" cy="10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2237A5-8DAB-2717-5E05-481B1D7DB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71" y="4335887"/>
            <a:ext cx="3796788" cy="19616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ABC22A-01DB-6BB3-68B6-3D2415D04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32" y="2529256"/>
            <a:ext cx="3796787" cy="6097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199C21-1B50-0EC0-D146-397C865E9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830" y="1157091"/>
            <a:ext cx="3495258" cy="3369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F17396-9A9F-4926-9B58-4BD0E3FD0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075" y="753154"/>
            <a:ext cx="3223736" cy="2451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DEBE29-1CE5-03DD-8CA4-8678DBCEB3D3}"/>
              </a:ext>
            </a:extLst>
          </p:cNvPr>
          <p:cNvSpPr txBox="1"/>
          <p:nvPr/>
        </p:nvSpPr>
        <p:spPr>
          <a:xfrm>
            <a:off x="10482943" y="848958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Cowley+1973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7318E-1889-132E-5430-F40F0AB85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424" y="4699597"/>
            <a:ext cx="4330700" cy="1689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23339A-337E-19DB-DFB3-FA3496064307}"/>
              </a:ext>
            </a:extLst>
          </p:cNvPr>
          <p:cNvSpPr txBox="1"/>
          <p:nvPr/>
        </p:nvSpPr>
        <p:spPr>
          <a:xfrm>
            <a:off x="7344697" y="4922053"/>
            <a:ext cx="1558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Spite &amp; Spite 1978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19BCB0-90A9-B731-17A6-0B5C1D0E81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3576" y="3204664"/>
            <a:ext cx="2292560" cy="33693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E3EB07-50C2-55A4-0E11-D36C957F7765}"/>
              </a:ext>
            </a:extLst>
          </p:cNvPr>
          <p:cNvSpPr txBox="1"/>
          <p:nvPr/>
        </p:nvSpPr>
        <p:spPr>
          <a:xfrm>
            <a:off x="9899440" y="6618277"/>
            <a:ext cx="229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>
                <a:latin typeface="Monaco" charset="0"/>
                <a:ea typeface="Monaco" charset="0"/>
                <a:cs typeface="Monaco" charset="0"/>
              </a:rPr>
              <a:t>Sneden</a:t>
            </a:r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 &amp; </a:t>
            </a:r>
            <a:r>
              <a:rPr lang="en-US" sz="1000" dirty="0" err="1">
                <a:latin typeface="Monaco" charset="0"/>
                <a:ea typeface="Monaco" charset="0"/>
                <a:cs typeface="Monaco" charset="0"/>
              </a:rPr>
              <a:t>Pilachowski</a:t>
            </a:r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 1985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5187EB-DF3D-4D94-D2F6-113917E6DDFF}"/>
              </a:ext>
            </a:extLst>
          </p:cNvPr>
          <p:cNvSpPr txBox="1"/>
          <p:nvPr/>
        </p:nvSpPr>
        <p:spPr>
          <a:xfrm>
            <a:off x="3391281" y="604785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Lunt 1907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35A20D-825B-028C-D1AA-DC44C9286B09}"/>
              </a:ext>
            </a:extLst>
          </p:cNvPr>
          <p:cNvSpPr/>
          <p:nvPr/>
        </p:nvSpPr>
        <p:spPr>
          <a:xfrm>
            <a:off x="1809566" y="2849475"/>
            <a:ext cx="2506059" cy="150099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27CF77-EA3A-C5DF-67CB-2D47E7D76490}"/>
              </a:ext>
            </a:extLst>
          </p:cNvPr>
          <p:cNvSpPr/>
          <p:nvPr/>
        </p:nvSpPr>
        <p:spPr>
          <a:xfrm>
            <a:off x="1215610" y="3656041"/>
            <a:ext cx="2553085" cy="155384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869987-DA93-9A48-D0FE-1ADDC109C748}"/>
              </a:ext>
            </a:extLst>
          </p:cNvPr>
          <p:cNvSpPr/>
          <p:nvPr/>
        </p:nvSpPr>
        <p:spPr>
          <a:xfrm>
            <a:off x="997986" y="4364088"/>
            <a:ext cx="3789433" cy="1016048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CEDF08-C8DE-3CFA-B4A4-1C045D9B9E2D}"/>
              </a:ext>
            </a:extLst>
          </p:cNvPr>
          <p:cNvSpPr txBox="1"/>
          <p:nvPr/>
        </p:nvSpPr>
        <p:spPr>
          <a:xfrm>
            <a:off x="7362046" y="831614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Baxandall 1913</a:t>
            </a:r>
          </a:p>
        </p:txBody>
      </p:sp>
    </p:spTree>
    <p:extLst>
      <p:ext uri="{BB962C8B-B14F-4D97-AF65-F5344CB8AC3E}">
        <p14:creationId xmlns:p14="http://schemas.microsoft.com/office/powerpoint/2010/main" val="2673974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39" y="176233"/>
            <a:ext cx="8915400" cy="598058"/>
          </a:xfrm>
        </p:spPr>
        <p:txBody>
          <a:bodyPr>
            <a:normAutofit/>
          </a:bodyPr>
          <a:lstStyle/>
          <a:p>
            <a:r>
              <a:rPr lang="en-US" sz="2400" dirty="0"/>
              <a:t>Metal-poor, but with lots of (heavy) metals…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F5C8E-84DD-8ACF-ECC6-35B9B64AD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87" y="1253957"/>
            <a:ext cx="3760840" cy="53236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7884" y="6558656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Roederer+2018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90827-CDB2-72D5-1A8C-AAE7A011CEC1}"/>
              </a:ext>
            </a:extLst>
          </p:cNvPr>
          <p:cNvSpPr txBox="1"/>
          <p:nvPr/>
        </p:nvSpPr>
        <p:spPr>
          <a:xfrm>
            <a:off x="40109" y="805178"/>
            <a:ext cx="33077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Monaco" pitchFamily="2" charset="77"/>
              </a:rPr>
              <a:t>Definition:</a:t>
            </a:r>
          </a:p>
          <a:p>
            <a:endParaRPr lang="en-US" sz="1300" dirty="0">
              <a:latin typeface="Monaco" pitchFamily="2" charset="77"/>
            </a:endParaRPr>
          </a:p>
          <a:p>
            <a:r>
              <a:rPr lang="en-US" sz="1300" dirty="0">
                <a:latin typeface="Monaco" pitchFamily="2" charset="77"/>
              </a:rPr>
              <a:t>Sun: [Fe/H]=0 and [Eu/Fe]=0</a:t>
            </a:r>
          </a:p>
          <a:p>
            <a:endParaRPr lang="en-US" sz="1300" dirty="0">
              <a:latin typeface="Monaco" pitchFamily="2" charset="77"/>
            </a:endParaRPr>
          </a:p>
          <a:p>
            <a:r>
              <a:rPr lang="en-US" sz="1300" dirty="0">
                <a:latin typeface="Monaco" pitchFamily="2" charset="77"/>
              </a:rPr>
              <a:t>Metal-poor: [Fe/H] &lt; -1</a:t>
            </a:r>
          </a:p>
          <a:p>
            <a:endParaRPr lang="en-US" sz="1300" dirty="0">
              <a:latin typeface="Monaco" pitchFamily="2" charset="77"/>
            </a:endParaRPr>
          </a:p>
          <a:p>
            <a:r>
              <a:rPr lang="en-US" sz="1300" dirty="0">
                <a:latin typeface="Monaco" pitchFamily="2" charset="77"/>
              </a:rPr>
              <a:t>r-I: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Monaco" pitchFamily="2" charset="77"/>
              </a:rPr>
              <a:t>[Fe/H] &lt; -1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Monaco" pitchFamily="2" charset="77"/>
              </a:rPr>
              <a:t>0.3 &lt; [Eu/Fe] &lt; 0.7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Monaco" pitchFamily="2" charset="77"/>
              </a:rPr>
              <a:t>[Ba/Eu] &lt; 0.0</a:t>
            </a:r>
          </a:p>
          <a:p>
            <a:endParaRPr lang="en-US" sz="1300" dirty="0">
              <a:latin typeface="Monaco" pitchFamily="2" charset="77"/>
            </a:endParaRPr>
          </a:p>
          <a:p>
            <a:r>
              <a:rPr lang="en-US" sz="1300" dirty="0">
                <a:latin typeface="Monaco" pitchFamily="2" charset="77"/>
              </a:rPr>
              <a:t>r-II: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Monaco" pitchFamily="2" charset="77"/>
              </a:rPr>
              <a:t>[Fe/H] &lt; -1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Monaco" pitchFamily="2" charset="77"/>
              </a:rPr>
              <a:t>[Eu/Fe] &gt; 0.7 (&gt;1.0)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Monaco" pitchFamily="2" charset="77"/>
              </a:rPr>
              <a:t>[Ba/Eu] &lt; 0.0</a:t>
            </a:r>
          </a:p>
          <a:p>
            <a:endParaRPr lang="en-US" sz="1300" dirty="0">
              <a:latin typeface="Monaco" pitchFamily="2" charset="77"/>
            </a:endParaRPr>
          </a:p>
          <a:p>
            <a:r>
              <a:rPr lang="en-US" sz="1300" dirty="0">
                <a:latin typeface="Monaco" pitchFamily="2" charset="77"/>
              </a:rPr>
              <a:t>r-III: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Monaco" pitchFamily="2" charset="77"/>
              </a:rPr>
              <a:t>[Fe/H] &lt; -1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Monaco" pitchFamily="2" charset="77"/>
              </a:rPr>
              <a:t>[Eu/Fe] &gt; 2.0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Monaco" pitchFamily="2" charset="77"/>
              </a:rPr>
              <a:t>[Ba/Eu] &lt; 0.0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300" dirty="0">
              <a:latin typeface="Monaco" pitchFamily="2" charset="77"/>
            </a:endParaRPr>
          </a:p>
          <a:p>
            <a:endParaRPr lang="en-US" sz="1300" dirty="0">
              <a:latin typeface="Monaco" pitchFamily="2" charset="77"/>
            </a:endParaRPr>
          </a:p>
          <a:p>
            <a:endParaRPr lang="en-US" sz="1300" dirty="0">
              <a:latin typeface="Monaco" pitchFamily="2" charset="77"/>
            </a:endParaRPr>
          </a:p>
          <a:p>
            <a:endParaRPr lang="en-US" sz="1300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D1758-8D75-27FF-4487-E4CC1546583B}"/>
              </a:ext>
            </a:extLst>
          </p:cNvPr>
          <p:cNvSpPr txBox="1"/>
          <p:nvPr/>
        </p:nvSpPr>
        <p:spPr>
          <a:xfrm>
            <a:off x="0" y="4997067"/>
            <a:ext cx="303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Frebel 2018, Cain+2020, Holmbeck+2020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C39E7-8168-8EEC-2832-F1AD788DA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87" y="691884"/>
            <a:ext cx="7772400" cy="2288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DA968-727E-A08E-14AD-04D0945E8087}"/>
              </a:ext>
            </a:extLst>
          </p:cNvPr>
          <p:cNvSpPr txBox="1"/>
          <p:nvPr/>
        </p:nvSpPr>
        <p:spPr>
          <a:xfrm>
            <a:off x="9719187" y="2734243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Frebel 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EC14C-9C1F-650D-AC96-9FB1C9930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984" y="2975492"/>
            <a:ext cx="3056406" cy="37062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27C183-26FE-DFFA-990E-6C032D331128}"/>
              </a:ext>
            </a:extLst>
          </p:cNvPr>
          <p:cNvSpPr txBox="1"/>
          <p:nvPr/>
        </p:nvSpPr>
        <p:spPr>
          <a:xfrm>
            <a:off x="9721271" y="6460523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Cain+2020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F6C409-5739-1325-325C-5C6A65D78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982" y="3161438"/>
            <a:ext cx="197298" cy="1811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4A5C0A-5F21-B9A3-E9BA-ACA60EFF2636}"/>
              </a:ext>
            </a:extLst>
          </p:cNvPr>
          <p:cNvSpPr txBox="1"/>
          <p:nvPr/>
        </p:nvSpPr>
        <p:spPr>
          <a:xfrm>
            <a:off x="9719187" y="3337592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Roederer+2024</a:t>
            </a:r>
          </a:p>
        </p:txBody>
      </p:sp>
    </p:spTree>
    <p:extLst>
      <p:ext uri="{BB962C8B-B14F-4D97-AF65-F5344CB8AC3E}">
        <p14:creationId xmlns:p14="http://schemas.microsoft.com/office/powerpoint/2010/main" val="332885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C8F23-9755-D947-A928-99BA904D5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0" y="4730421"/>
            <a:ext cx="9144000" cy="528322"/>
          </a:xfrm>
        </p:spPr>
        <p:txBody>
          <a:bodyPr/>
          <a:lstStyle/>
          <a:p>
            <a:r>
              <a:rPr lang="en-US" dirty="0"/>
              <a:t>NSF NOIRLab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8806E41-49F0-A941-ACF1-2026A6E78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9436"/>
            <a:ext cx="9144000" cy="528321"/>
          </a:xfrm>
        </p:spPr>
        <p:txBody>
          <a:bodyPr/>
          <a:lstStyle/>
          <a:p>
            <a:r>
              <a:rPr lang="en-US" i="0" dirty="0"/>
              <a:t>Vinicius Placco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C1D90C-13BB-DA47-8516-B8B79F6EE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75825"/>
            <a:ext cx="12192000" cy="1983453"/>
          </a:xfrm>
        </p:spPr>
        <p:txBody>
          <a:bodyPr>
            <a:normAutofit/>
          </a:bodyPr>
          <a:lstStyle/>
          <a:p>
            <a:r>
              <a:rPr lang="en-US" sz="2900" dirty="0"/>
              <a:t>Neutron-capture in the wild: </a:t>
            </a:r>
            <a:br>
              <a:rPr lang="en-US" sz="2900" dirty="0"/>
            </a:br>
            <a:r>
              <a:rPr lang="en-US" sz="2900" dirty="0"/>
              <a:t>finding r-process enhanced metal-poor </a:t>
            </a:r>
            <a:br>
              <a:rPr lang="en-US" sz="2900" dirty="0"/>
            </a:br>
            <a:r>
              <a:rPr lang="en-US" sz="2900" dirty="0"/>
              <a:t>stars in the Milky Way</a:t>
            </a:r>
            <a:br>
              <a:rPr lang="en-US" sz="2900" dirty="0"/>
            </a:br>
            <a:r>
              <a:rPr lang="en-US" sz="2900" dirty="0"/>
              <a:t>and beyond!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2964F-22A4-1BE5-E0F7-D95537519207}"/>
              </a:ext>
            </a:extLst>
          </p:cNvPr>
          <p:cNvSpPr txBox="1">
            <a:spLocks/>
          </p:cNvSpPr>
          <p:nvPr/>
        </p:nvSpPr>
        <p:spPr>
          <a:xfrm>
            <a:off x="1898375" y="3372460"/>
            <a:ext cx="8219660" cy="43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aco" pitchFamily="2" charset="77"/>
                <a:ea typeface="+mj-ea"/>
                <a:cs typeface="+mj-cs"/>
              </a:defRPr>
            </a:lvl1pPr>
          </a:lstStyle>
          <a:p>
            <a:r>
              <a:rPr lang="en-US" sz="2000" b="1" dirty="0"/>
              <a:t>“Going on a fishing expedition”</a:t>
            </a:r>
            <a:endParaRPr lang="en-US" sz="2000" b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27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643" y="102492"/>
            <a:ext cx="8915400" cy="598058"/>
          </a:xfrm>
        </p:spPr>
        <p:txBody>
          <a:bodyPr>
            <a:normAutofit/>
          </a:bodyPr>
          <a:lstStyle/>
          <a:p>
            <a:r>
              <a:rPr lang="en-US" sz="2400" dirty="0"/>
              <a:t>The new standard: HD222925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21BB34-3017-1CC3-EBC8-1D7459F1E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7" y="800312"/>
            <a:ext cx="11928986" cy="60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F13C67-B2F6-6BF3-F12E-ABDB128225D2}"/>
              </a:ext>
            </a:extLst>
          </p:cNvPr>
          <p:cNvSpPr txBox="1"/>
          <p:nvPr/>
        </p:nvSpPr>
        <p:spPr>
          <a:xfrm>
            <a:off x="8985454" y="6445350"/>
            <a:ext cx="28427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Monaco" pitchFamily="2" charset="77"/>
              </a:rPr>
              <a:t>https://noirlab.edu/public/news/noirlab2217/</a:t>
            </a:r>
          </a:p>
        </p:txBody>
      </p:sp>
    </p:spTree>
    <p:extLst>
      <p:ext uri="{BB962C8B-B14F-4D97-AF65-F5344CB8AC3E}">
        <p14:creationId xmlns:p14="http://schemas.microsoft.com/office/powerpoint/2010/main" val="70541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B978EF-B218-2B00-EA7F-A0520B4D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510" y="791514"/>
            <a:ext cx="5672091" cy="2784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C0F5F3-7F3E-E201-7C06-160071880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075" y="3666630"/>
            <a:ext cx="3398963" cy="28966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D362BE0-7CAC-D821-A12D-B458864F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643" y="102492"/>
            <a:ext cx="8915400" cy="598058"/>
          </a:xfrm>
        </p:spPr>
        <p:txBody>
          <a:bodyPr>
            <a:normAutofit/>
          </a:bodyPr>
          <a:lstStyle/>
          <a:p>
            <a:r>
              <a:rPr lang="en-US" sz="2400" dirty="0"/>
              <a:t>The new standard: HD222925 (63 metals detected)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E6036-7995-6221-76A9-C3F8ABEBE0A8}"/>
              </a:ext>
            </a:extLst>
          </p:cNvPr>
          <p:cNvSpPr txBox="1"/>
          <p:nvPr/>
        </p:nvSpPr>
        <p:spPr>
          <a:xfrm>
            <a:off x="9704439" y="6509287"/>
            <a:ext cx="2487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Roederer+2018, Roederer+2022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8F03A0-F850-89EB-B852-A19F79C7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87" y="1119361"/>
            <a:ext cx="3110044" cy="1662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8B26DF-2F24-EF14-3A7D-DA21CA050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687" y="4407114"/>
            <a:ext cx="3110044" cy="16621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3968DE-166C-03CA-DFF5-DA89435FD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6687" y="2781514"/>
            <a:ext cx="3110044" cy="166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7E9139-9BE4-7B01-8B0A-2B80CF3740AA}"/>
              </a:ext>
            </a:extLst>
          </p:cNvPr>
          <p:cNvSpPr txBox="1"/>
          <p:nvPr/>
        </p:nvSpPr>
        <p:spPr>
          <a:xfrm>
            <a:off x="1748624" y="873140"/>
            <a:ext cx="29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1,305 lines measured (UV + optical)</a:t>
            </a:r>
          </a:p>
        </p:txBody>
      </p:sp>
    </p:spTree>
    <p:extLst>
      <p:ext uri="{BB962C8B-B14F-4D97-AF65-F5344CB8AC3E}">
        <p14:creationId xmlns:p14="http://schemas.microsoft.com/office/powerpoint/2010/main" val="1169303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C1D90C-13BB-DA47-8516-B8B79F6EE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618"/>
            <a:ext cx="12192000" cy="2517707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sz="2900" dirty="0"/>
              <a:t>r-process enhanced metal-poor stars:</a:t>
            </a:r>
            <a:br>
              <a:rPr lang="en-US" sz="2900" dirty="0"/>
            </a:br>
            <a:br>
              <a:rPr lang="en-US" sz="2900" dirty="0"/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when/how were they first formed?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how do they look like?</a:t>
            </a:r>
            <a:br>
              <a:rPr lang="en-US" sz="2300" dirty="0"/>
            </a:br>
            <a:r>
              <a:rPr lang="en-US" sz="2300" b="1" dirty="0"/>
              <a:t>where do we find them?</a:t>
            </a:r>
            <a:br>
              <a:rPr lang="en-US" sz="2300" b="1" dirty="0"/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how do we find more?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the curious case of J1424-2542 </a:t>
            </a:r>
          </a:p>
        </p:txBody>
      </p:sp>
    </p:spTree>
    <p:extLst>
      <p:ext uri="{BB962C8B-B14F-4D97-AF65-F5344CB8AC3E}">
        <p14:creationId xmlns:p14="http://schemas.microsoft.com/office/powerpoint/2010/main" val="262551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69684E3-9FAC-474E-A52F-201DD05A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4" y="164742"/>
            <a:ext cx="10291024" cy="558271"/>
          </a:xfrm>
        </p:spPr>
        <p:txBody>
          <a:bodyPr>
            <a:normAutofit/>
          </a:bodyPr>
          <a:lstStyle/>
          <a:p>
            <a:r>
              <a:rPr lang="en-US" sz="2200" dirty="0"/>
              <a:t>R-process in the MW and beyond* </a:t>
            </a:r>
            <a:r>
              <a:rPr lang="en-US" sz="2200" dirty="0">
                <a:sym typeface="Wingdings" pitchFamily="2" charset="2"/>
              </a:rPr>
              <a:t> chemistry and dynamics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315D7-39AE-CC4D-8EA3-A9CBA55C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199" y="4629174"/>
            <a:ext cx="2844800" cy="2095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74F25-9E39-8942-8E61-2B88A6C5A8BE}"/>
              </a:ext>
            </a:extLst>
          </p:cNvPr>
          <p:cNvSpPr txBox="1"/>
          <p:nvPr/>
        </p:nvSpPr>
        <p:spPr>
          <a:xfrm>
            <a:off x="11352216" y="6601564"/>
            <a:ext cx="839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Ji+2023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7BC39-0B7D-A84E-922C-4F947716C2C8}"/>
              </a:ext>
            </a:extLst>
          </p:cNvPr>
          <p:cNvSpPr txBox="1"/>
          <p:nvPr/>
        </p:nvSpPr>
        <p:spPr>
          <a:xfrm>
            <a:off x="10058588" y="4731488"/>
            <a:ext cx="839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Typhon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2B4902-F7A6-AA43-B6BA-60D5A24AC12A}"/>
              </a:ext>
            </a:extLst>
          </p:cNvPr>
          <p:cNvSpPr txBox="1"/>
          <p:nvPr/>
        </p:nvSpPr>
        <p:spPr>
          <a:xfrm>
            <a:off x="1369921" y="6478453"/>
            <a:ext cx="5232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*stellar streams, ultra faint dwarf galaxies, classical dwarfs…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E8E7C-292C-9040-A904-7F205DCA0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855" y="627317"/>
            <a:ext cx="3329171" cy="23304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221BEB-0C1F-E744-A50E-0D83C6220E7A}"/>
              </a:ext>
            </a:extLst>
          </p:cNvPr>
          <p:cNvSpPr txBox="1"/>
          <p:nvPr/>
        </p:nvSpPr>
        <p:spPr>
          <a:xfrm>
            <a:off x="8472619" y="958832"/>
            <a:ext cx="839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  Indus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8D235E-FFCD-9C4B-B65D-A2D7D55A8031}"/>
              </a:ext>
            </a:extLst>
          </p:cNvPr>
          <p:cNvSpPr txBox="1"/>
          <p:nvPr/>
        </p:nvSpPr>
        <p:spPr>
          <a:xfrm>
            <a:off x="6506624" y="2360260"/>
            <a:ext cx="1022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Hansen+2021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6DDB2E5-4F9F-F54E-9E25-25B2850DB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317" y="729068"/>
            <a:ext cx="2544350" cy="209757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69FFC2A-2052-2D46-AD1B-A0BEA139CE31}"/>
              </a:ext>
            </a:extLst>
          </p:cNvPr>
          <p:cNvSpPr txBox="1"/>
          <p:nvPr/>
        </p:nvSpPr>
        <p:spPr>
          <a:xfrm>
            <a:off x="5048335" y="2703531"/>
            <a:ext cx="1220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Limberg+2021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814BA7-108F-CD42-B18D-8F77E90E0E3D}"/>
              </a:ext>
            </a:extLst>
          </p:cNvPr>
          <p:cNvSpPr txBox="1"/>
          <p:nvPr/>
        </p:nvSpPr>
        <p:spPr>
          <a:xfrm>
            <a:off x="4994548" y="819089"/>
            <a:ext cx="839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Helmi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F226212-2B85-2845-ABE8-1ED3D6C20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30" y="3003420"/>
            <a:ext cx="3443210" cy="15188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88EDD7-5D18-5C4F-B1D9-0A41EF95A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899" y="2950223"/>
            <a:ext cx="317606" cy="846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A69C05-7CAA-1E48-BCF6-A7B0573B7580}"/>
              </a:ext>
            </a:extLst>
          </p:cNvPr>
          <p:cNvSpPr txBox="1"/>
          <p:nvPr/>
        </p:nvSpPr>
        <p:spPr>
          <a:xfrm>
            <a:off x="7693613" y="3115207"/>
            <a:ext cx="839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LMC/SMC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A8247E-9943-5B46-A65D-E3A6AFDF6AC1}"/>
              </a:ext>
            </a:extLst>
          </p:cNvPr>
          <p:cNvSpPr txBox="1"/>
          <p:nvPr/>
        </p:nvSpPr>
        <p:spPr>
          <a:xfrm>
            <a:off x="8472243" y="4373818"/>
            <a:ext cx="1220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Reggiani+2021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6F68EB-FEE6-51AA-5ECF-12C934066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238" y="758576"/>
            <a:ext cx="2815613" cy="20975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1A3F95-2D4E-084A-A3F3-287BF9044C45}"/>
              </a:ext>
            </a:extLst>
          </p:cNvPr>
          <p:cNvSpPr txBox="1"/>
          <p:nvPr/>
        </p:nvSpPr>
        <p:spPr>
          <a:xfrm>
            <a:off x="2211948" y="913389"/>
            <a:ext cx="839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MW halo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BB113-33C3-EFFA-3205-B20B977F2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2074" y="4755453"/>
            <a:ext cx="2903227" cy="1731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563833-7E97-499C-8F80-0BCDDA06476A}"/>
              </a:ext>
            </a:extLst>
          </p:cNvPr>
          <p:cNvSpPr txBox="1"/>
          <p:nvPr/>
        </p:nvSpPr>
        <p:spPr>
          <a:xfrm>
            <a:off x="1833194" y="2729940"/>
            <a:ext cx="1220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Hansen+2018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C8F919-83EC-151B-749F-BF54C2D54239}"/>
              </a:ext>
            </a:extLst>
          </p:cNvPr>
          <p:cNvSpPr/>
          <p:nvPr/>
        </p:nvSpPr>
        <p:spPr>
          <a:xfrm>
            <a:off x="8124262" y="5899168"/>
            <a:ext cx="982800" cy="286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3FC9FE-4B23-D14E-BCC3-06BBA098E3A9}"/>
              </a:ext>
            </a:extLst>
          </p:cNvPr>
          <p:cNvSpPr txBox="1"/>
          <p:nvPr/>
        </p:nvSpPr>
        <p:spPr>
          <a:xfrm>
            <a:off x="8171275" y="5935634"/>
            <a:ext cx="1220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Sakari+2018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EA071-BCEA-E08E-4CDD-E58A5D4E55F9}"/>
              </a:ext>
            </a:extLst>
          </p:cNvPr>
          <p:cNvSpPr txBox="1"/>
          <p:nvPr/>
        </p:nvSpPr>
        <p:spPr>
          <a:xfrm>
            <a:off x="7833063" y="4842321"/>
            <a:ext cx="839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MW halo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1969B1-72B6-762A-FB7F-0B23AFD193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2933" y="753052"/>
            <a:ext cx="2505038" cy="375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4A8C55-4F82-2B41-8AAD-C6A3F8020B50}"/>
              </a:ext>
            </a:extLst>
          </p:cNvPr>
          <p:cNvSpPr txBox="1"/>
          <p:nvPr/>
        </p:nvSpPr>
        <p:spPr>
          <a:xfrm>
            <a:off x="11052164" y="4210096"/>
            <a:ext cx="1139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Ji+2016</a:t>
            </a:r>
          </a:p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Frebel 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DB26B-A844-9C4E-8E14-F48AC6F748CC}"/>
              </a:ext>
            </a:extLst>
          </p:cNvPr>
          <p:cNvSpPr txBox="1"/>
          <p:nvPr/>
        </p:nvSpPr>
        <p:spPr>
          <a:xfrm>
            <a:off x="10135593" y="1014450"/>
            <a:ext cx="1137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Reticulum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57D1-F619-81F6-82D3-004A621404AF}"/>
              </a:ext>
            </a:extLst>
          </p:cNvPr>
          <p:cNvSpPr txBox="1"/>
          <p:nvPr/>
        </p:nvSpPr>
        <p:spPr>
          <a:xfrm>
            <a:off x="1689748" y="5780731"/>
            <a:ext cx="1022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Gudin+2021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61D191-2641-3C9B-D4A1-44701C6EB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580" y="2957737"/>
            <a:ext cx="2833016" cy="27364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C62C07-69B3-DF1B-1274-B7D63C1A47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0755" y="3105830"/>
            <a:ext cx="2714071" cy="26635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8140AA-FB78-2F71-060E-CFFB91E5CB5D}"/>
              </a:ext>
            </a:extLst>
          </p:cNvPr>
          <p:cNvSpPr txBox="1"/>
          <p:nvPr/>
        </p:nvSpPr>
        <p:spPr>
          <a:xfrm>
            <a:off x="4786143" y="5776097"/>
            <a:ext cx="1123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Hattori+2023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31798F-D6FB-2346-BC2E-BDE809F1C0B0}"/>
              </a:ext>
            </a:extLst>
          </p:cNvPr>
          <p:cNvSpPr/>
          <p:nvPr/>
        </p:nvSpPr>
        <p:spPr>
          <a:xfrm>
            <a:off x="2612844" y="4977708"/>
            <a:ext cx="653004" cy="755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4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B9AC770-BE85-CE41-F236-DDE01E30CCCB}"/>
              </a:ext>
            </a:extLst>
          </p:cNvPr>
          <p:cNvSpPr/>
          <p:nvPr/>
        </p:nvSpPr>
        <p:spPr>
          <a:xfrm>
            <a:off x="853406" y="917108"/>
            <a:ext cx="3426973" cy="1850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69684E3-9FAC-474E-A52F-201DD05A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39" y="154110"/>
            <a:ext cx="5131981" cy="674424"/>
          </a:xfrm>
        </p:spPr>
        <p:txBody>
          <a:bodyPr>
            <a:normAutofit/>
          </a:bodyPr>
          <a:lstStyle/>
          <a:p>
            <a:r>
              <a:rPr lang="en-US" sz="2400" dirty="0"/>
              <a:t>The R-process Alliance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D4342-9770-9402-060F-FF71B893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36" y="3014215"/>
            <a:ext cx="4302258" cy="3803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53E7C-DF1A-1E03-5DD4-C08A3FFEC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16" y="3335903"/>
            <a:ext cx="4302258" cy="31720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8599C4-AB68-6059-10DD-DE137C26608A}"/>
              </a:ext>
            </a:extLst>
          </p:cNvPr>
          <p:cNvSpPr/>
          <p:nvPr/>
        </p:nvSpPr>
        <p:spPr>
          <a:xfrm>
            <a:off x="8629807" y="4832662"/>
            <a:ext cx="1155057" cy="31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C98BD8-EEC8-BBBF-2926-CC799C76D2F6}"/>
              </a:ext>
            </a:extLst>
          </p:cNvPr>
          <p:cNvSpPr/>
          <p:nvPr/>
        </p:nvSpPr>
        <p:spPr>
          <a:xfrm>
            <a:off x="8890823" y="5029536"/>
            <a:ext cx="591722" cy="559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0FD157-0FE2-A3A1-15AF-06EC7D6BE8CC}"/>
              </a:ext>
            </a:extLst>
          </p:cNvPr>
          <p:cNvSpPr txBox="1"/>
          <p:nvPr/>
        </p:nvSpPr>
        <p:spPr>
          <a:xfrm>
            <a:off x="9073757" y="6242140"/>
            <a:ext cx="1220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Roederer+2022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A863F-8676-7B47-7ADA-F40D8281552D}"/>
              </a:ext>
            </a:extLst>
          </p:cNvPr>
          <p:cNvSpPr txBox="1"/>
          <p:nvPr/>
        </p:nvSpPr>
        <p:spPr>
          <a:xfrm>
            <a:off x="4382658" y="6580779"/>
            <a:ext cx="1220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Holmbeck+2020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66717-2E74-C9CE-C4DF-5AC554D662B4}"/>
              </a:ext>
            </a:extLst>
          </p:cNvPr>
          <p:cNvSpPr txBox="1"/>
          <p:nvPr/>
        </p:nvSpPr>
        <p:spPr>
          <a:xfrm>
            <a:off x="7082522" y="6571292"/>
            <a:ext cx="45230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Monaco" pitchFamily="2" charset="77"/>
              </a:rPr>
              <a:t>https://</a:t>
            </a:r>
            <a:r>
              <a:rPr lang="en-US" sz="1000" dirty="0" err="1">
                <a:latin typeface="Monaco" pitchFamily="2" charset="77"/>
              </a:rPr>
              <a:t>sites.google.com</a:t>
            </a:r>
            <a:r>
              <a:rPr lang="en-US" sz="1000" dirty="0">
                <a:latin typeface="Monaco" pitchFamily="2" charset="77"/>
              </a:rPr>
              <a:t>/view/</a:t>
            </a:r>
            <a:r>
              <a:rPr lang="en-US" sz="1000" dirty="0" err="1">
                <a:latin typeface="Monaco" pitchFamily="2" charset="77"/>
              </a:rPr>
              <a:t>rprocessalliance</a:t>
            </a:r>
            <a:r>
              <a:rPr lang="en-US" sz="1000" dirty="0">
                <a:latin typeface="Monaco" pitchFamily="2" charset="77"/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827B27-5B72-CF15-E0A9-3C7420FE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376" y="108153"/>
            <a:ext cx="2122014" cy="10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989B0-960B-D73B-531A-F8264C53B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04" y="996142"/>
            <a:ext cx="3294352" cy="16890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9AE767-030F-DE88-8EE5-B1E8B5E623D8}"/>
              </a:ext>
            </a:extLst>
          </p:cNvPr>
          <p:cNvSpPr txBox="1"/>
          <p:nvPr/>
        </p:nvSpPr>
        <p:spPr>
          <a:xfrm>
            <a:off x="8101072" y="3676829"/>
            <a:ext cx="379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72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60F5E5-A5E1-5D84-E4E8-803A2E849E6D}"/>
              </a:ext>
            </a:extLst>
          </p:cNvPr>
          <p:cNvSpPr txBox="1"/>
          <p:nvPr/>
        </p:nvSpPr>
        <p:spPr>
          <a:xfrm>
            <a:off x="8564798" y="3864521"/>
            <a:ext cx="472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100</a:t>
            </a:r>
          </a:p>
        </p:txBody>
      </p:sp>
      <p:sp>
        <p:nvSpPr>
          <p:cNvPr id="26" name="Shape 143">
            <a:extLst>
              <a:ext uri="{FF2B5EF4-FFF2-40B4-BE49-F238E27FC236}">
                <a16:creationId xmlns:a16="http://schemas.microsoft.com/office/drawing/2014/main" id="{EE929557-E097-D840-898D-46B3E89604F1}"/>
              </a:ext>
            </a:extLst>
          </p:cNvPr>
          <p:cNvSpPr/>
          <p:nvPr/>
        </p:nvSpPr>
        <p:spPr>
          <a:xfrm>
            <a:off x="10469890" y="2125024"/>
            <a:ext cx="1722110" cy="425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1000" b="1" dirty="0"/>
              <a:t>P</a:t>
            </a:r>
            <a:r>
              <a:rPr lang="en-US" sz="1000" b="1" dirty="0"/>
              <a:t>ublications</a:t>
            </a:r>
            <a:r>
              <a:rPr sz="1000" b="1" dirty="0"/>
              <a:t>: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Placco+2017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Cain+2018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Gull+2018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Hansen+2018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Holmbeck+2018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Placco+2018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Roederer+2018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Sakari+2018a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Sakari+2018b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Placco+2019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Sakari+2019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Cain+2020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Ezzeddine+2020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Holmbeck+2020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Placco+2020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Gudin+2021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Roederer+2022a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Roederer+2022b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Shank+2023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Bandyopadhyay+2024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Roederer+2024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Shah+2024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Xylakis+2024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Hansen+2025</a:t>
            </a:r>
          </a:p>
          <a:p>
            <a:pPr marL="185208" indent="-185208">
              <a:buSzPct val="75000"/>
              <a:buChar char="-"/>
              <a:defRPr sz="15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sz="1000" dirty="0"/>
              <a:t>Hirai+2025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2AE48-DF8C-6439-3394-B3DF844E2ECB}"/>
              </a:ext>
            </a:extLst>
          </p:cNvPr>
          <p:cNvSpPr txBox="1"/>
          <p:nvPr/>
        </p:nvSpPr>
        <p:spPr>
          <a:xfrm>
            <a:off x="4787153" y="996142"/>
            <a:ext cx="4103670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Monaco" pitchFamily="2" charset="77"/>
              </a:rPr>
              <a:t>Since 2017:</a:t>
            </a:r>
          </a:p>
          <a:p>
            <a:endParaRPr lang="en-US" sz="1500" dirty="0">
              <a:latin typeface="Monaco" pitchFamily="2" charset="7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Monaco" pitchFamily="2" charset="77"/>
              </a:rPr>
              <a:t>Five data releases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Monaco" pitchFamily="2" charset="77"/>
              </a:rPr>
              <a:t>647 stars published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Monaco" pitchFamily="2" charset="77"/>
              </a:rPr>
              <a:t>Homogeneous analysis of over 2,000 stars is coming soon!</a:t>
            </a:r>
          </a:p>
        </p:txBody>
      </p:sp>
    </p:spTree>
    <p:extLst>
      <p:ext uri="{BB962C8B-B14F-4D97-AF65-F5344CB8AC3E}">
        <p14:creationId xmlns:p14="http://schemas.microsoft.com/office/powerpoint/2010/main" val="112923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C1D90C-13BB-DA47-8516-B8B79F6EE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618"/>
            <a:ext cx="12192000" cy="2517707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sz="2900" dirty="0"/>
              <a:t>r-process enhanced metal-poor stars:</a:t>
            </a:r>
            <a:br>
              <a:rPr lang="en-US" sz="2900" dirty="0"/>
            </a:br>
            <a:br>
              <a:rPr lang="en-US" sz="2900" dirty="0"/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when/how were they first formed?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how do they look like?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where do we find them?</a:t>
            </a:r>
            <a:br>
              <a:rPr lang="en-US" sz="2300" dirty="0"/>
            </a:br>
            <a:r>
              <a:rPr lang="en-US" sz="2300" b="1" dirty="0"/>
              <a:t>how do we find more?</a:t>
            </a:r>
            <a:br>
              <a:rPr lang="en-US" sz="2300" dirty="0"/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the curious case of J1424-2542 </a:t>
            </a:r>
          </a:p>
        </p:txBody>
      </p:sp>
    </p:spTree>
    <p:extLst>
      <p:ext uri="{BB962C8B-B14F-4D97-AF65-F5344CB8AC3E}">
        <p14:creationId xmlns:p14="http://schemas.microsoft.com/office/powerpoint/2010/main" val="3496523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8915400" cy="914400"/>
          </a:xfrm>
        </p:spPr>
        <p:txBody>
          <a:bodyPr>
            <a:normAutofit/>
          </a:bodyPr>
          <a:lstStyle/>
          <a:p>
            <a:r>
              <a:rPr lang="en-US" sz="2400" dirty="0"/>
              <a:t>How do we (effectively) choose targets?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A4D9D-61E3-0C58-08B9-7D0D5073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1964"/>
            <a:ext cx="12194699" cy="58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40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7348" y="123110"/>
            <a:ext cx="8915400" cy="620180"/>
          </a:xfrm>
        </p:spPr>
        <p:txBody>
          <a:bodyPr>
            <a:normAutofit/>
          </a:bodyPr>
          <a:lstStyle/>
          <a:p>
            <a:r>
              <a:rPr lang="en-US" sz="2400" dirty="0"/>
              <a:t>An image is worth a thousand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EBDD7-6B71-8D4F-9FB9-162A9372D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31" y="1047112"/>
            <a:ext cx="3931525" cy="54292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DDAF7E-B4A9-8C45-BFBE-B37C7236707B}"/>
              </a:ext>
            </a:extLst>
          </p:cNvPr>
          <p:cNvSpPr/>
          <p:nvPr/>
        </p:nvSpPr>
        <p:spPr>
          <a:xfrm>
            <a:off x="1524001" y="6442175"/>
            <a:ext cx="2714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https://space-</a:t>
            </a:r>
            <a:r>
              <a:rPr lang="en-US" sz="1000" dirty="0" err="1"/>
              <a:t>facts.com</a:t>
            </a:r>
            <a:r>
              <a:rPr lang="en-US" sz="1000" dirty="0"/>
              <a:t>/galaxies/andromeda/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24A46-6135-514B-8AD4-409D0D68FB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4208" y="913946"/>
            <a:ext cx="4380984" cy="5651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E46017-0032-9542-BAA3-411C37EEE974}"/>
              </a:ext>
            </a:extLst>
          </p:cNvPr>
          <p:cNvSpPr/>
          <p:nvPr/>
        </p:nvSpPr>
        <p:spPr>
          <a:xfrm>
            <a:off x="7489733" y="644217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Andromeda_Galaxy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324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AF8B49CD-185C-A645-8835-4265D2E4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883" y="238091"/>
            <a:ext cx="8915400" cy="509594"/>
          </a:xfrm>
        </p:spPr>
        <p:txBody>
          <a:bodyPr>
            <a:normAutofit/>
          </a:bodyPr>
          <a:lstStyle/>
          <a:p>
            <a:r>
              <a:rPr lang="en-US" sz="2300" dirty="0"/>
              <a:t>A spectrum is worth </a:t>
            </a:r>
            <a:r>
              <a:rPr lang="en-US" sz="2300" i="1" u="sng" dirty="0"/>
              <a:t>n</a:t>
            </a:r>
            <a:r>
              <a:rPr lang="en-US" sz="2300" dirty="0"/>
              <a:t> images, where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0E8BFE-B1F4-5A4B-82DD-5103B94D6A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976" y="12906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4322A25-41F4-D34D-BE5D-46266FEEA4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376" y="14430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33B01042-39C4-B146-B11E-C47A880CCE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776" y="15954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A9E90A77-B24E-F54D-BE66-46E90221ED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176" y="17478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2C8B2CE-F0A3-6E4F-BEE3-BCE09F84AF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576" y="19002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74295184-7837-264B-A693-B7070DC8ED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76" y="20526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3D6C8EAF-2B7B-9F47-9D4F-00A1F76160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376" y="22050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ED7BC937-E8A4-0845-98C1-549F5E86B6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776" y="23574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EA0B9226-A11D-6040-867D-EF2147A400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726" y="12906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0C03AE65-73E3-1F4D-AEDA-BC0240208D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126" y="14430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E0C0A80B-C29D-9444-9D0C-5336713E75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526" y="15954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8062CE6-5E4D-BD4A-899C-6CB7524AB1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6926" y="17478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48D96B3F-8B52-EE41-8A03-EF966FB7C9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326" y="19002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2247F614-53B8-3841-82A9-6E25A03F25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726" y="20526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8E2CED7A-446E-EC41-BA9E-4DA80678FD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4126" y="22050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37C19AE-4E39-894B-A1A3-4B81052FE3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526" y="23574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C3084AAA-F241-EA49-A8FC-793B83DA78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421" y="12906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85C37BE7-6C22-A94A-94F3-D805920D5E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821" y="14430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9556A6F0-6B26-F347-B84F-3DFAA4A209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221" y="15954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E06D92F-7355-7749-913C-57CA6A75A6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621" y="17478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AD447214-FCD6-CA4F-B470-A9A74D54B7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7021" y="19002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C6941F3C-52A4-0B46-81AD-4362D192A4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421" y="20526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2C603D3A-F170-CD4F-AE90-9DBA1FCACD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821" y="22050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695F8990-C126-274A-BCB1-68FC6F7B3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221" y="23574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D32864F7-3955-2A4A-8EA3-2DF157B4BF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800" y="12906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F73D4C7A-F0BC-4B4F-B7D0-71084DDF1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4430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F2D464B3-B168-504C-8AD1-FC7AE71098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15954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BBC638E1-7778-1240-B585-A42CFE47F7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7478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EB194D6-D5CC-4849-9E67-77EF710F56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19002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24E66EFC-E7BA-7A40-AA6A-14F14A1CCE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20526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193A6F1-AEF5-5342-B206-102E8D0033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22050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CD15978-F383-954C-AF5C-D11348FFF5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23574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D543A739-8282-B244-924C-87F0C2F365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179" y="12906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D66B13CB-7288-E549-8EDC-A45BCF0CD0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579" y="14430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A9E7FA2-EC22-A046-BAF6-2E43FB5AB6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979" y="15954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B12222E5-46A3-8941-874B-CA3D27CC48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379" y="17478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6B6A6FA6-0199-5C4F-B0A6-C8481C6E55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779" y="19002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558EA71C-8791-D342-B182-5B943A984B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179" y="20526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A95D6B68-6B7E-3740-A789-2E91EE37A0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579" y="22050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A7CC687D-C4FD-2241-8D0B-14D1C8C690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979" y="2357406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819F7013-696C-4E40-894C-3AAAA37F8F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558" y="1286602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1D1BD65C-96D0-6343-ACB1-6065371B74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3958" y="1439002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3A332A5E-74F2-5B42-9B6E-61D048B966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358" y="1591402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A724C4BC-2C89-2D4E-8EBA-7F9D199BED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8758" y="1743802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DD049245-0670-5748-B725-B98EE38EE6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1158" y="1896202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BC4B7CE5-9772-0947-9EEE-39207D5951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558" y="2048602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29F5A640-688E-9441-91C1-86535401EA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5958" y="2201002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E3830D1B-CE4A-1742-AABF-37CD05684E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358" y="2353402"/>
            <a:ext cx="758316" cy="802465"/>
          </a:xfrm>
          <a:prstGeom prst="rect">
            <a:avLst/>
          </a:prstGeom>
          <a:effectLst>
            <a:outerShdw blurRad="50800" dist="50800" dir="5400000" sx="31000" sy="31000" algn="ctr" rotWithShape="0">
              <a:srgbClr val="000000">
                <a:alpha val="0"/>
              </a:srgbClr>
            </a:outerShdw>
          </a:effectLst>
          <a:scene3d>
            <a:camera prst="perspectiveContrastingRightFacing"/>
            <a:lightRig rig="threePt" dir="t"/>
          </a:scene3d>
          <a:sp3d prstMaterial="clear"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A6BCD-14FB-FC40-8BD8-F009CAD4F8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668" y="216923"/>
            <a:ext cx="1798895" cy="509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ECE3C8-0969-24E3-680A-18CBF5A24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917" y="3999584"/>
            <a:ext cx="8322965" cy="2814822"/>
          </a:xfrm>
          <a:prstGeom prst="rect">
            <a:avLst/>
          </a:prstGeom>
        </p:spPr>
      </p:pic>
      <p:sp>
        <p:nvSpPr>
          <p:cNvPr id="5" name="Up-Down Arrow 4">
            <a:extLst>
              <a:ext uri="{FF2B5EF4-FFF2-40B4-BE49-F238E27FC236}">
                <a16:creationId xmlns:a16="http://schemas.microsoft.com/office/drawing/2014/main" id="{195F9B56-53EF-D256-CAB2-222BCF0F756E}"/>
              </a:ext>
            </a:extLst>
          </p:cNvPr>
          <p:cNvSpPr/>
          <p:nvPr/>
        </p:nvSpPr>
        <p:spPr>
          <a:xfrm>
            <a:off x="6170358" y="3377381"/>
            <a:ext cx="304800" cy="523567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5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677" y="176232"/>
            <a:ext cx="8915400" cy="583309"/>
          </a:xfrm>
        </p:spPr>
        <p:txBody>
          <a:bodyPr>
            <a:normAutofit/>
          </a:bodyPr>
          <a:lstStyle/>
          <a:p>
            <a:r>
              <a:rPr lang="en-US" sz="2300" dirty="0"/>
              <a:t>The effect of resolution - what is the ideal </a:t>
            </a:r>
            <a:r>
              <a:rPr lang="en-US" sz="2300" i="1" u="sng" dirty="0"/>
              <a:t>n</a:t>
            </a:r>
            <a:r>
              <a:rPr lang="en-US" sz="2300" dirty="0"/>
              <a:t>?</a:t>
            </a:r>
          </a:p>
        </p:txBody>
      </p:sp>
      <p:pic>
        <p:nvPicPr>
          <p:cNvPr id="3" name="he0020_4pOqqU.mp4">
            <a:hlinkClick r:id="" action="ppaction://media"/>
            <a:extLst>
              <a:ext uri="{FF2B5EF4-FFF2-40B4-BE49-F238E27FC236}">
                <a16:creationId xmlns:a16="http://schemas.microsoft.com/office/drawing/2014/main" id="{FEF2A55E-A641-6144-9BF1-0F80F75D0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9077" y="1002143"/>
            <a:ext cx="86106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7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283" y="143478"/>
            <a:ext cx="8458200" cy="622067"/>
          </a:xfrm>
        </p:spPr>
        <p:txBody>
          <a:bodyPr>
            <a:normAutofit/>
          </a:bodyPr>
          <a:lstStyle/>
          <a:p>
            <a:r>
              <a:rPr lang="en-US" sz="2500" dirty="0"/>
              <a:t>In nature - Stellar evolution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B4DC6-3055-C446-9D99-13A8C47AA7C4}"/>
              </a:ext>
            </a:extLst>
          </p:cNvPr>
          <p:cNvSpPr/>
          <p:nvPr/>
        </p:nvSpPr>
        <p:spPr>
          <a:xfrm>
            <a:off x="2119428" y="6629857"/>
            <a:ext cx="319732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http://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chandra.harvard.edu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edu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/formal/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stellar_ev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B1DD7-130B-654D-B25A-F8236090A6DB}"/>
              </a:ext>
            </a:extLst>
          </p:cNvPr>
          <p:cNvSpPr/>
          <p:nvPr/>
        </p:nvSpPr>
        <p:spPr>
          <a:xfrm>
            <a:off x="7538736" y="6658712"/>
            <a:ext cx="469250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</a:rPr>
              <a:t>https://noirlab.edu/public/images/NEID-</a:t>
            </a:r>
            <a:r>
              <a:rPr lang="en-US" sz="700" dirty="0" err="1">
                <a:solidFill>
                  <a:schemeClr val="bg1"/>
                </a:solidFill>
              </a:rPr>
              <a:t>Solarlines</a:t>
            </a:r>
            <a:r>
              <a:rPr lang="en-US" sz="700" dirty="0">
                <a:solidFill>
                  <a:schemeClr val="bg1"/>
                </a:solidFill>
              </a:rPr>
              <a:t>-scale-CC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045DB7-CE48-35EB-554F-759EEAA33CCA}"/>
              </a:ext>
            </a:extLst>
          </p:cNvPr>
          <p:cNvSpPr/>
          <p:nvPr/>
        </p:nvSpPr>
        <p:spPr>
          <a:xfrm>
            <a:off x="7499498" y="6614494"/>
            <a:ext cx="469250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</a:rPr>
              <a:t>https://noirlab.edu/public/images/NEID-</a:t>
            </a:r>
            <a:r>
              <a:rPr lang="en-US" sz="700" dirty="0" err="1">
                <a:solidFill>
                  <a:schemeClr val="bg1"/>
                </a:solidFill>
              </a:rPr>
              <a:t>Solarlines</a:t>
            </a:r>
            <a:r>
              <a:rPr lang="en-US" sz="700" dirty="0">
                <a:solidFill>
                  <a:schemeClr val="bg1"/>
                </a:solidFill>
              </a:rPr>
              <a:t>-scale-CC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40879-063B-A9ED-2505-2389BF421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52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040" y="1088923"/>
            <a:ext cx="4328163" cy="2705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381" y="1052515"/>
            <a:ext cx="4386416" cy="2741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041" y="3701582"/>
            <a:ext cx="4328163" cy="2705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382" y="3659425"/>
            <a:ext cx="4397659" cy="2748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B744A2-D2A2-244F-B2EB-ABBCF7E2F0A9}"/>
              </a:ext>
            </a:extLst>
          </p:cNvPr>
          <p:cNvSpPr txBox="1"/>
          <p:nvPr/>
        </p:nvSpPr>
        <p:spPr>
          <a:xfrm>
            <a:off x="3377445" y="3184377"/>
            <a:ext cx="2353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High-resolution (R ~ 30,000)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ED767-421C-5146-A478-C80AC7C59B68}"/>
              </a:ext>
            </a:extLst>
          </p:cNvPr>
          <p:cNvSpPr txBox="1"/>
          <p:nvPr/>
        </p:nvSpPr>
        <p:spPr>
          <a:xfrm>
            <a:off x="8019126" y="3184377"/>
            <a:ext cx="2588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Moderate-resolution (R ~ 3,000)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62D6FF-5FAE-2A46-BA6A-48776D060A9D}"/>
              </a:ext>
            </a:extLst>
          </p:cNvPr>
          <p:cNvSpPr txBox="1"/>
          <p:nvPr/>
        </p:nvSpPr>
        <p:spPr>
          <a:xfrm>
            <a:off x="3142454" y="5837007"/>
            <a:ext cx="2588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Low-resolution (R ~ 300)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36917-0EF7-E541-9EC8-698944B0F8D0}"/>
              </a:ext>
            </a:extLst>
          </p:cNvPr>
          <p:cNvSpPr txBox="1"/>
          <p:nvPr/>
        </p:nvSpPr>
        <p:spPr>
          <a:xfrm>
            <a:off x="7823467" y="5809924"/>
            <a:ext cx="2784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Narrow-band photometry (R ~ 30)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1D54571-3353-124C-A39D-75CA8448A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641" y="104718"/>
            <a:ext cx="8915400" cy="814371"/>
          </a:xfrm>
        </p:spPr>
        <p:txBody>
          <a:bodyPr/>
          <a:lstStyle/>
          <a:p>
            <a:r>
              <a:rPr lang="en-US" sz="2400" dirty="0"/>
              <a:t>From R~30 to R~30,000</a:t>
            </a:r>
            <a:br>
              <a:rPr lang="en-US" sz="2800" dirty="0"/>
            </a:br>
            <a:r>
              <a:rPr lang="en-US" sz="1400" dirty="0"/>
              <a:t>(finding the ideal </a:t>
            </a:r>
            <a:r>
              <a:rPr lang="en-US" sz="1400" i="1" u="sng" dirty="0"/>
              <a:t>n</a:t>
            </a:r>
            <a:r>
              <a:rPr lang="en-US" sz="1400" dirty="0"/>
              <a:t> to determine chemical abundances)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8420F-8144-1944-B3ED-E602259EC1AD}"/>
              </a:ext>
            </a:extLst>
          </p:cNvPr>
          <p:cNvSpPr txBox="1"/>
          <p:nvPr/>
        </p:nvSpPr>
        <p:spPr>
          <a:xfrm>
            <a:off x="2040255" y="1274194"/>
            <a:ext cx="2353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From hydrogen to uranium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2FB211-2C5E-634A-88C8-A3822D0E6DAD}"/>
              </a:ext>
            </a:extLst>
          </p:cNvPr>
          <p:cNvSpPr txBox="1"/>
          <p:nvPr/>
        </p:nvSpPr>
        <p:spPr>
          <a:xfrm>
            <a:off x="6779647" y="1274194"/>
            <a:ext cx="2834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C, Ca, Mg, Fe*, Si*, Ni*, Sr*, Ba*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B06231-BDB4-324E-87EF-96E360DC991B}"/>
              </a:ext>
            </a:extLst>
          </p:cNvPr>
          <p:cNvSpPr txBox="1"/>
          <p:nvPr/>
        </p:nvSpPr>
        <p:spPr>
          <a:xfrm>
            <a:off x="2040255" y="3868401"/>
            <a:ext cx="2353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C, Mg, Ca ([Fe/H] proxy)…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BDDC82-31AC-5649-BCB4-F409CDB24609}"/>
              </a:ext>
            </a:extLst>
          </p:cNvPr>
          <p:cNvSpPr txBox="1"/>
          <p:nvPr/>
        </p:nvSpPr>
        <p:spPr>
          <a:xfrm>
            <a:off x="6919463" y="3868400"/>
            <a:ext cx="2353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C, Mg, Ca ([Fe/H] proxy)…</a:t>
            </a:r>
          </a:p>
        </p:txBody>
      </p:sp>
    </p:spTree>
    <p:extLst>
      <p:ext uri="{BB962C8B-B14F-4D97-AF65-F5344CB8AC3E}">
        <p14:creationId xmlns:p14="http://schemas.microsoft.com/office/powerpoint/2010/main" val="3000222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0" y="170091"/>
            <a:ext cx="9456746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How about observing “everything”?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C2584-E1E2-4F4B-AA12-048FCBD298BD}"/>
              </a:ext>
            </a:extLst>
          </p:cNvPr>
          <p:cNvSpPr txBox="1"/>
          <p:nvPr/>
        </p:nvSpPr>
        <p:spPr>
          <a:xfrm>
            <a:off x="11141742" y="6611779"/>
            <a:ext cx="1050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Placco+2022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1A8A4A-29EF-2013-98B3-5E58B1DA0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1964"/>
            <a:ext cx="12194699" cy="58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7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587" y="122529"/>
            <a:ext cx="8915400" cy="974142"/>
          </a:xfrm>
        </p:spPr>
        <p:txBody>
          <a:bodyPr>
            <a:normAutofit fontScale="90000"/>
          </a:bodyPr>
          <a:lstStyle/>
          <a:p>
            <a:r>
              <a:rPr lang="en-US" sz="2300" dirty="0"/>
              <a:t>J-PLUS (Javalambre Photometric Local Universe Survey)</a:t>
            </a:r>
            <a:br>
              <a:rPr lang="en-US" sz="2300" dirty="0"/>
            </a:br>
            <a:r>
              <a:rPr lang="en-US" sz="2300" dirty="0"/>
              <a:t>S-PLUS (Southern Photometric Local Universe Survey)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826" y="1445342"/>
            <a:ext cx="3434230" cy="4580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252" y="1445342"/>
            <a:ext cx="5582434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2C73E2-7508-C748-A362-D2C626646B16}"/>
              </a:ext>
            </a:extLst>
          </p:cNvPr>
          <p:cNvSpPr txBox="1"/>
          <p:nvPr/>
        </p:nvSpPr>
        <p:spPr>
          <a:xfrm>
            <a:off x="6948616" y="6400800"/>
            <a:ext cx="371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Cenarro+2019</a:t>
            </a:r>
          </a:p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Mendes de Oliveira+2019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05636-AB69-9141-BDC0-315ABE987129}"/>
              </a:ext>
            </a:extLst>
          </p:cNvPr>
          <p:cNvSpPr txBox="1"/>
          <p:nvPr/>
        </p:nvSpPr>
        <p:spPr>
          <a:xfrm>
            <a:off x="1514732" y="6248400"/>
            <a:ext cx="3719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T80 N/S: 80cm</a:t>
            </a:r>
          </a:p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FOV: 2</a:t>
            </a:r>
            <a:r>
              <a:rPr lang="en-US" sz="1000" baseline="30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deg</a:t>
            </a:r>
            <a:r>
              <a:rPr lang="en-US" sz="1000" baseline="30000" dirty="0">
                <a:latin typeface="Monaco" charset="0"/>
                <a:ea typeface="Monaco" charset="0"/>
                <a:cs typeface="Monaco" charset="0"/>
              </a:rPr>
              <a:t>2</a:t>
            </a:r>
          </a:p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Footprint: 17,000 deg</a:t>
            </a:r>
            <a:r>
              <a:rPr lang="en-US" sz="1000" baseline="30000" dirty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 (N/S) </a:t>
            </a:r>
          </a:p>
        </p:txBody>
      </p:sp>
    </p:spTree>
    <p:extLst>
      <p:ext uri="{BB962C8B-B14F-4D97-AF65-F5344CB8AC3E}">
        <p14:creationId xmlns:p14="http://schemas.microsoft.com/office/powerpoint/2010/main" val="144549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9BF9B-2132-2540-9BA7-1D7044F50D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763291"/>
            <a:ext cx="9144000" cy="53314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C4EA07-63D1-1A4B-B850-180EF9EB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468" y="159043"/>
            <a:ext cx="8915400" cy="553813"/>
          </a:xfrm>
        </p:spPr>
        <p:txBody>
          <a:bodyPr>
            <a:normAutofit/>
          </a:bodyPr>
          <a:lstStyle/>
          <a:p>
            <a:r>
              <a:rPr lang="en-US" sz="2400" dirty="0"/>
              <a:t>S-PLUS/J-PLUS (Filter system)</a:t>
            </a:r>
          </a:p>
        </p:txBody>
      </p:sp>
    </p:spTree>
    <p:extLst>
      <p:ext uri="{BB962C8B-B14F-4D97-AF65-F5344CB8AC3E}">
        <p14:creationId xmlns:p14="http://schemas.microsoft.com/office/powerpoint/2010/main" val="2369420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762000"/>
            <a:ext cx="9144000" cy="5334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C1B8DE-DD02-F365-53C8-E1501749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468" y="159043"/>
            <a:ext cx="8915400" cy="553813"/>
          </a:xfrm>
        </p:spPr>
        <p:txBody>
          <a:bodyPr>
            <a:normAutofit/>
          </a:bodyPr>
          <a:lstStyle/>
          <a:p>
            <a:r>
              <a:rPr lang="en-US" sz="2400" dirty="0"/>
              <a:t>S-PLUS/J-PLUS (Filter system)</a:t>
            </a:r>
          </a:p>
        </p:txBody>
      </p:sp>
    </p:spTree>
    <p:extLst>
      <p:ext uri="{BB962C8B-B14F-4D97-AF65-F5344CB8AC3E}">
        <p14:creationId xmlns:p14="http://schemas.microsoft.com/office/powerpoint/2010/main" val="2042297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C58CE-385B-4F86-54B4-027051F372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83" y="3822495"/>
            <a:ext cx="4985417" cy="2948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091" y="170091"/>
            <a:ext cx="8437536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How do changes in [Fe/H] affect fluxes?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C73E2-7508-C748-A362-D2C626646B16}"/>
              </a:ext>
            </a:extLst>
          </p:cNvPr>
          <p:cNvSpPr txBox="1"/>
          <p:nvPr/>
        </p:nvSpPr>
        <p:spPr>
          <a:xfrm>
            <a:off x="4640369" y="6564798"/>
            <a:ext cx="1942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Placco+2022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BA08D-A815-DDD8-F4B7-EEBD9532D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447" y="861759"/>
            <a:ext cx="7038554" cy="5766619"/>
          </a:xfrm>
          <a:prstGeom prst="rect">
            <a:avLst/>
          </a:prstGeom>
        </p:spPr>
      </p:pic>
      <p:pic>
        <p:nvPicPr>
          <p:cNvPr id="8" name="feh_Zezwbm.mp4">
            <a:hlinkClick r:id="" action="ppaction://media"/>
            <a:extLst>
              <a:ext uri="{FF2B5EF4-FFF2-40B4-BE49-F238E27FC236}">
                <a16:creationId xmlns:a16="http://schemas.microsoft.com/office/drawing/2014/main" id="{BCC548C9-BAB9-194C-8744-DDFA32E8B9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692" y="861759"/>
            <a:ext cx="4737178" cy="29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3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7BF217-45F4-B34B-B363-8FB87F025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461" y="1303661"/>
            <a:ext cx="4933700" cy="18954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518F9B-98FF-B745-B98D-50C559B63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827" y="3703494"/>
            <a:ext cx="6469751" cy="21543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66103" y="6104569"/>
            <a:ext cx="2960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Whitten, Placco, JPLUS Collab+2019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4FA7B-221F-8B40-90E0-A6AF914839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34" y="923265"/>
            <a:ext cx="2611792" cy="26584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EF6720-D7FA-A54F-A2AE-428BCCED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839" y="154110"/>
            <a:ext cx="8915400" cy="609274"/>
          </a:xfrm>
        </p:spPr>
        <p:txBody>
          <a:bodyPr>
            <a:normAutofit/>
          </a:bodyPr>
          <a:lstStyle/>
          <a:p>
            <a:r>
              <a:rPr lang="en-US" sz="2400" dirty="0"/>
              <a:t>Artificial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87891-AE4B-303E-AEF8-71220FB84DE9}"/>
              </a:ext>
            </a:extLst>
          </p:cNvPr>
          <p:cNvSpPr txBox="1"/>
          <p:nvPr/>
        </p:nvSpPr>
        <p:spPr>
          <a:xfrm>
            <a:off x="7849211" y="6418675"/>
            <a:ext cx="3761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Whitten, Placco, SPLUS Collab+2021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2270B0-21DF-8829-BAB8-2214E51EAF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874" y="1957653"/>
            <a:ext cx="3707837" cy="44494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72254A-DA28-2AFE-08E6-B12DD65AF4CE}"/>
              </a:ext>
            </a:extLst>
          </p:cNvPr>
          <p:cNvSpPr/>
          <p:nvPr/>
        </p:nvSpPr>
        <p:spPr>
          <a:xfrm>
            <a:off x="8643938" y="1971013"/>
            <a:ext cx="3207773" cy="1126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AF7693-C441-C67A-C792-45B1B364401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6976" y="276717"/>
            <a:ext cx="4149553" cy="257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49FE0-6E4D-F0BC-EC59-FE7028BA6596}"/>
              </a:ext>
            </a:extLst>
          </p:cNvPr>
          <p:cNvSpPr txBox="1"/>
          <p:nvPr/>
        </p:nvSpPr>
        <p:spPr>
          <a:xfrm>
            <a:off x="2947595" y="763384"/>
            <a:ext cx="501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Determine T</a:t>
            </a:r>
            <a:r>
              <a:rPr lang="en-US" baseline="-25000" dirty="0">
                <a:latin typeface="Monaco" pitchFamily="2" charset="77"/>
              </a:rPr>
              <a:t>eff</a:t>
            </a:r>
            <a:r>
              <a:rPr lang="en-US" dirty="0">
                <a:latin typeface="Monaco" pitchFamily="2" charset="77"/>
              </a:rPr>
              <a:t>, [Fe/H], and [C/Fe]</a:t>
            </a:r>
          </a:p>
        </p:txBody>
      </p:sp>
    </p:spTree>
    <p:extLst>
      <p:ext uri="{BB962C8B-B14F-4D97-AF65-F5344CB8AC3E}">
        <p14:creationId xmlns:p14="http://schemas.microsoft.com/office/powerpoint/2010/main" val="101170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1" y="170091"/>
            <a:ext cx="8437536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Chemodynamical Properties and 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1CD80-5538-974B-877A-F238ADC979A0}"/>
              </a:ext>
            </a:extLst>
          </p:cNvPr>
          <p:cNvSpPr txBox="1"/>
          <p:nvPr/>
        </p:nvSpPr>
        <p:spPr>
          <a:xfrm>
            <a:off x="8383604" y="6611779"/>
            <a:ext cx="3808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Almeida-Fernandes, Placco+2023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E86505-6FAC-71B5-60DB-10BFCE27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4" y="765267"/>
            <a:ext cx="8206658" cy="4947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256FB-E02C-C016-B9F6-4A52D308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27" y="0"/>
            <a:ext cx="3914274" cy="6634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C4FBCF-E8A7-A89F-AA50-53FBB737B09D}"/>
              </a:ext>
            </a:extLst>
          </p:cNvPr>
          <p:cNvSpPr txBox="1"/>
          <p:nvPr/>
        </p:nvSpPr>
        <p:spPr>
          <a:xfrm>
            <a:off x="1637050" y="5965448"/>
            <a:ext cx="674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Find r-process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 </a:t>
            </a:r>
            <a:r>
              <a:rPr lang="en-US" dirty="0">
                <a:latin typeface="Monaco" pitchFamily="2" charset="77"/>
              </a:rPr>
              <a:t>Select old, low-mass, </a:t>
            </a:r>
          </a:p>
          <a:p>
            <a:pPr algn="ctr"/>
            <a:r>
              <a:rPr lang="en-US" dirty="0">
                <a:latin typeface="Monaco" pitchFamily="2" charset="77"/>
              </a:rPr>
              <a:t>low-[Fe/H], low-carbon, giant stars</a:t>
            </a:r>
          </a:p>
        </p:txBody>
      </p:sp>
    </p:spTree>
    <p:extLst>
      <p:ext uri="{BB962C8B-B14F-4D97-AF65-F5344CB8AC3E}">
        <p14:creationId xmlns:p14="http://schemas.microsoft.com/office/powerpoint/2010/main" val="2039418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C1D90C-13BB-DA47-8516-B8B79F6EE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0618"/>
            <a:ext cx="12192000" cy="2517707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sz="2900" dirty="0"/>
              <a:t>r-process enhanced metal-poor stars:</a:t>
            </a:r>
            <a:br>
              <a:rPr lang="en-US" sz="2900" dirty="0"/>
            </a:br>
            <a:br>
              <a:rPr lang="en-US" sz="2900" dirty="0"/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when/how were they first formed?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how do they look like?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where do we find them?</a:t>
            </a:r>
            <a:br>
              <a:rPr lang="en-US" sz="23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300" dirty="0">
                <a:solidFill>
                  <a:schemeClr val="bg2">
                    <a:lumMod val="90000"/>
                  </a:schemeClr>
                </a:solidFill>
              </a:rPr>
              <a:t>how do we find more?</a:t>
            </a:r>
            <a:br>
              <a:rPr lang="en-US" sz="2300" dirty="0"/>
            </a:br>
            <a:r>
              <a:rPr lang="en-US" sz="2300" b="1" dirty="0"/>
              <a:t>the curious case of J1424-2542 </a:t>
            </a:r>
          </a:p>
        </p:txBody>
      </p:sp>
    </p:spTree>
    <p:extLst>
      <p:ext uri="{BB962C8B-B14F-4D97-AF65-F5344CB8AC3E}">
        <p14:creationId xmlns:p14="http://schemas.microsoft.com/office/powerpoint/2010/main" val="1070155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1" y="170091"/>
            <a:ext cx="8437536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The power in numbers</a:t>
            </a:r>
          </a:p>
        </p:txBody>
      </p:sp>
      <p:pic>
        <p:nvPicPr>
          <p:cNvPr id="3" name="Google Shape;260;p29">
            <a:extLst>
              <a:ext uri="{FF2B5EF4-FFF2-40B4-BE49-F238E27FC236}">
                <a16:creationId xmlns:a16="http://schemas.microsoft.com/office/drawing/2014/main" id="{6AF2848F-65D2-6F41-B020-D7C331D8998A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572" y="1186519"/>
            <a:ext cx="3483868" cy="46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1;p29">
            <a:extLst>
              <a:ext uri="{FF2B5EF4-FFF2-40B4-BE49-F238E27FC236}">
                <a16:creationId xmlns:a16="http://schemas.microsoft.com/office/drawing/2014/main" id="{ABB75058-34B0-C644-9EC6-96FE217BB6E0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0988" y="1188667"/>
            <a:ext cx="3442852" cy="46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5;p29">
            <a:extLst>
              <a:ext uri="{FF2B5EF4-FFF2-40B4-BE49-F238E27FC236}">
                <a16:creationId xmlns:a16="http://schemas.microsoft.com/office/drawing/2014/main" id="{E368EE18-93D5-174E-8122-B780DB5A20B8}"/>
              </a:ext>
            </a:extLst>
          </p:cNvPr>
          <p:cNvSpPr txBox="1">
            <a:spLocks/>
          </p:cNvSpPr>
          <p:nvPr/>
        </p:nvSpPr>
        <p:spPr>
          <a:xfrm>
            <a:off x="8334007" y="1359454"/>
            <a:ext cx="2736814" cy="6381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sz="1000" dirty="0">
                <a:solidFill>
                  <a:schemeClr val="bg1"/>
                </a:solidFill>
                <a:latin typeface="Monaco" pitchFamily="2" charset="77"/>
              </a:rPr>
              <a:t>Gemini South (8.0m) → 1 object</a:t>
            </a:r>
          </a:p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sz="1000" dirty="0">
                <a:solidFill>
                  <a:schemeClr val="bg1"/>
                </a:solidFill>
                <a:latin typeface="Monaco" pitchFamily="2" charset="77"/>
              </a:rPr>
              <a:t>(high-resolution spectroscopy)</a:t>
            </a:r>
          </a:p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sz="1000" dirty="0">
                <a:solidFill>
                  <a:schemeClr val="bg1"/>
                </a:solidFill>
                <a:latin typeface="Monaco" pitchFamily="2" charset="77"/>
              </a:rPr>
              <a:t> (GHOST – Science Verification)</a:t>
            </a:r>
          </a:p>
        </p:txBody>
      </p:sp>
      <p:sp>
        <p:nvSpPr>
          <p:cNvPr id="8" name="Google Shape;263;p29">
            <a:extLst>
              <a:ext uri="{FF2B5EF4-FFF2-40B4-BE49-F238E27FC236}">
                <a16:creationId xmlns:a16="http://schemas.microsoft.com/office/drawing/2014/main" id="{C9145456-3986-D846-9E4A-AB6806B11B20}"/>
              </a:ext>
            </a:extLst>
          </p:cNvPr>
          <p:cNvSpPr txBox="1">
            <a:spLocks/>
          </p:cNvSpPr>
          <p:nvPr/>
        </p:nvSpPr>
        <p:spPr>
          <a:xfrm>
            <a:off x="1238821" y="1430890"/>
            <a:ext cx="2865369" cy="4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sz="1000" dirty="0">
                <a:solidFill>
                  <a:schemeClr val="bg1"/>
                </a:solidFill>
                <a:latin typeface="Monaco" pitchFamily="2" charset="77"/>
              </a:rPr>
              <a:t>S-PLUS (0.8m) → ~20 million objects</a:t>
            </a:r>
          </a:p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sz="1000" dirty="0">
                <a:solidFill>
                  <a:schemeClr val="bg1"/>
                </a:solidFill>
                <a:latin typeface="Monaco" pitchFamily="2" charset="77"/>
              </a:rPr>
              <a:t>(photometry - </a:t>
            </a:r>
            <a:r>
              <a:rPr lang="en-US" sz="1000" dirty="0" err="1">
                <a:solidFill>
                  <a:schemeClr val="bg1"/>
                </a:solidFill>
                <a:latin typeface="Monaco" pitchFamily="2" charset="77"/>
              </a:rPr>
              <a:t>narrow+broad</a:t>
            </a:r>
            <a:r>
              <a:rPr lang="en-US" sz="1000" dirty="0">
                <a:solidFill>
                  <a:schemeClr val="bg1"/>
                </a:solidFill>
                <a:latin typeface="Monaco" pitchFamily="2" charset="77"/>
              </a:rPr>
              <a:t> band)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B3305-91B2-954F-9615-8C8DEC5E88A0}"/>
              </a:ext>
            </a:extLst>
          </p:cNvPr>
          <p:cNvSpPr txBox="1"/>
          <p:nvPr/>
        </p:nvSpPr>
        <p:spPr>
          <a:xfrm>
            <a:off x="1732465" y="5492624"/>
            <a:ext cx="1878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Almeida-Fernandes+2022</a:t>
            </a:r>
          </a:p>
        </p:txBody>
      </p:sp>
      <p:pic>
        <p:nvPicPr>
          <p:cNvPr id="17" name="Google Shape;261;p29">
            <a:extLst>
              <a:ext uri="{FF2B5EF4-FFF2-40B4-BE49-F238E27FC236}">
                <a16:creationId xmlns:a16="http://schemas.microsoft.com/office/drawing/2014/main" id="{0D9A4DFB-F1BD-B21C-E7CE-951E465BE350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88" y="1186519"/>
            <a:ext cx="3442852" cy="46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64;p29">
            <a:extLst>
              <a:ext uri="{FF2B5EF4-FFF2-40B4-BE49-F238E27FC236}">
                <a16:creationId xmlns:a16="http://schemas.microsoft.com/office/drawing/2014/main" id="{8DBA71C9-28A2-C84D-901D-87B6585D4AF3}"/>
              </a:ext>
            </a:extLst>
          </p:cNvPr>
          <p:cNvSpPr txBox="1">
            <a:spLocks/>
          </p:cNvSpPr>
          <p:nvPr/>
        </p:nvSpPr>
        <p:spPr>
          <a:xfrm>
            <a:off x="4672422" y="1359453"/>
            <a:ext cx="3049583" cy="6381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sz="1000" dirty="0">
                <a:solidFill>
                  <a:schemeClr val="bg1"/>
                </a:solidFill>
                <a:latin typeface="Monaco" pitchFamily="2" charset="77"/>
              </a:rPr>
              <a:t>Gemini South (8.0m) → 138 objects</a:t>
            </a:r>
          </a:p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sz="1000" dirty="0">
                <a:solidFill>
                  <a:schemeClr val="bg1"/>
                </a:solidFill>
                <a:latin typeface="Monaco" pitchFamily="2" charset="77"/>
              </a:rPr>
              <a:t>(medium-resolution spectroscopy)</a:t>
            </a:r>
          </a:p>
          <a:p>
            <a:pPr algn="ctr">
              <a:spcBef>
                <a:spcPts val="0"/>
              </a:spcBef>
              <a:buClr>
                <a:schemeClr val="lt1"/>
              </a:buClr>
              <a:buSzPts val="4400"/>
            </a:pPr>
            <a:r>
              <a:rPr lang="en-US" sz="1000" dirty="0">
                <a:solidFill>
                  <a:schemeClr val="bg1"/>
                </a:solidFill>
                <a:latin typeface="Monaco" pitchFamily="2" charset="77"/>
              </a:rPr>
              <a:t>(GMOS - Poor weather program)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32760B-717D-E143-D7AB-F91A7D636F21}"/>
              </a:ext>
            </a:extLst>
          </p:cNvPr>
          <p:cNvSpPr txBox="1"/>
          <p:nvPr/>
        </p:nvSpPr>
        <p:spPr>
          <a:xfrm>
            <a:off x="5208738" y="5339008"/>
            <a:ext cx="197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Placco+2022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Almeida-Fernandes+2023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A4CE43-DAF0-E3CC-0C79-7B0DF4352BA6}"/>
              </a:ext>
            </a:extLst>
          </p:cNvPr>
          <p:cNvSpPr txBox="1"/>
          <p:nvPr/>
        </p:nvSpPr>
        <p:spPr>
          <a:xfrm>
            <a:off x="8816614" y="5492624"/>
            <a:ext cx="2094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Placco+2023</a:t>
            </a:r>
          </a:p>
        </p:txBody>
      </p:sp>
    </p:spTree>
    <p:extLst>
      <p:ext uri="{BB962C8B-B14F-4D97-AF65-F5344CB8AC3E}">
        <p14:creationId xmlns:p14="http://schemas.microsoft.com/office/powerpoint/2010/main" val="9289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283" y="143478"/>
            <a:ext cx="8458200" cy="622067"/>
          </a:xfrm>
        </p:spPr>
        <p:txBody>
          <a:bodyPr>
            <a:normAutofit/>
          </a:bodyPr>
          <a:lstStyle/>
          <a:p>
            <a:r>
              <a:rPr lang="en-US" sz="2500" dirty="0"/>
              <a:t>In nature - Stellar evolution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B4DC6-3055-C446-9D99-13A8C47AA7C4}"/>
              </a:ext>
            </a:extLst>
          </p:cNvPr>
          <p:cNvSpPr/>
          <p:nvPr/>
        </p:nvSpPr>
        <p:spPr>
          <a:xfrm>
            <a:off x="2119428" y="6629857"/>
            <a:ext cx="319732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http://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chandra.harvard.edu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edu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/formal/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stellar_ev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B1DD7-130B-654D-B25A-F8236090A6DB}"/>
              </a:ext>
            </a:extLst>
          </p:cNvPr>
          <p:cNvSpPr/>
          <p:nvPr/>
        </p:nvSpPr>
        <p:spPr>
          <a:xfrm>
            <a:off x="7538736" y="6658712"/>
            <a:ext cx="469250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</a:rPr>
              <a:t>https://noirlab.edu/public/images/NEID-</a:t>
            </a:r>
            <a:r>
              <a:rPr lang="en-US" sz="700" dirty="0" err="1">
                <a:solidFill>
                  <a:schemeClr val="bg1"/>
                </a:solidFill>
              </a:rPr>
              <a:t>Solarlines</a:t>
            </a:r>
            <a:r>
              <a:rPr lang="en-US" sz="700" dirty="0">
                <a:solidFill>
                  <a:schemeClr val="bg1"/>
                </a:solidFill>
              </a:rPr>
              <a:t>-scale-CC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045DB7-CE48-35EB-554F-759EEAA33CCA}"/>
              </a:ext>
            </a:extLst>
          </p:cNvPr>
          <p:cNvSpPr/>
          <p:nvPr/>
        </p:nvSpPr>
        <p:spPr>
          <a:xfrm>
            <a:off x="7499498" y="6614494"/>
            <a:ext cx="469250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</a:rPr>
              <a:t>https://noirlab.edu/public/images/NEID-</a:t>
            </a:r>
            <a:r>
              <a:rPr lang="en-US" sz="700" dirty="0" err="1">
                <a:solidFill>
                  <a:schemeClr val="bg1"/>
                </a:solidFill>
              </a:rPr>
              <a:t>Solarlines</a:t>
            </a:r>
            <a:r>
              <a:rPr lang="en-US" sz="700" dirty="0">
                <a:solidFill>
                  <a:schemeClr val="bg1"/>
                </a:solidFill>
              </a:rPr>
              <a:t>-scale-CC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40879-063B-A9ED-2505-2389BF421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67691"/>
          </a:xfrm>
          <a:prstGeom prst="rect">
            <a:avLst/>
          </a:prstGeom>
        </p:spPr>
      </p:pic>
      <p:sp>
        <p:nvSpPr>
          <p:cNvPr id="9" name="Donut 8">
            <a:extLst>
              <a:ext uri="{FF2B5EF4-FFF2-40B4-BE49-F238E27FC236}">
                <a16:creationId xmlns:a16="http://schemas.microsoft.com/office/drawing/2014/main" id="{796B8B20-0FFB-789E-1F8D-74C6C617CDCF}"/>
              </a:ext>
            </a:extLst>
          </p:cNvPr>
          <p:cNvSpPr/>
          <p:nvPr/>
        </p:nvSpPr>
        <p:spPr>
          <a:xfrm>
            <a:off x="5851395" y="3077356"/>
            <a:ext cx="499324" cy="499324"/>
          </a:xfrm>
          <a:prstGeom prst="donut">
            <a:avLst>
              <a:gd name="adj" fmla="val 21218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0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0" y="170091"/>
            <a:ext cx="9650709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SPLUS J1424-2542 (g=14.4) – as “boring” as a star can be…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46C3B-D34E-D120-D52A-F59CDB849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882" y="820839"/>
            <a:ext cx="7809606" cy="4508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349A92-EC9F-291C-D5C7-4F3A48568383}"/>
              </a:ext>
            </a:extLst>
          </p:cNvPr>
          <p:cNvSpPr txBox="1"/>
          <p:nvPr/>
        </p:nvSpPr>
        <p:spPr>
          <a:xfrm>
            <a:off x="9362661" y="6611779"/>
            <a:ext cx="2829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Placco+2023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AE9DEB-5188-89AC-8E50-0D787CE7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" y="846075"/>
            <a:ext cx="4243622" cy="5436737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2579D281-ED03-EC23-0C2B-802A461754C6}"/>
              </a:ext>
            </a:extLst>
          </p:cNvPr>
          <p:cNvSpPr/>
          <p:nvPr/>
        </p:nvSpPr>
        <p:spPr>
          <a:xfrm>
            <a:off x="1209343" y="3896106"/>
            <a:ext cx="277900" cy="25784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24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1" y="170091"/>
            <a:ext cx="8437536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SPLUS J1424-2542 </a:t>
            </a:r>
            <a:r>
              <a:rPr lang="en-US" sz="2000" dirty="0">
                <a:latin typeface="Monaco" pitchFamily="2" charset="77"/>
                <a:sym typeface="Wingdings" pitchFamily="2" charset="2"/>
              </a:rPr>
              <a:t> What GHOST revealed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974C3-EBAE-0F8D-857F-756D9F5DB843}"/>
              </a:ext>
            </a:extLst>
          </p:cNvPr>
          <p:cNvSpPr txBox="1"/>
          <p:nvPr/>
        </p:nvSpPr>
        <p:spPr>
          <a:xfrm>
            <a:off x="169316" y="1079153"/>
            <a:ext cx="344852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onaco" pitchFamily="2" charset="77"/>
              </a:rPr>
              <a:t>Stellar parameters:</a:t>
            </a:r>
          </a:p>
          <a:p>
            <a:pPr marL="285750" indent="-285750">
              <a:buFontTx/>
              <a:buChar char="-"/>
            </a:pPr>
            <a:endParaRPr lang="en-US" sz="1400" dirty="0">
              <a:latin typeface="Monaco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onaco" pitchFamily="2" charset="77"/>
              </a:rPr>
              <a:t>T</a:t>
            </a:r>
            <a:r>
              <a:rPr lang="en-US" sz="1400" baseline="-25000" dirty="0">
                <a:latin typeface="Monaco" pitchFamily="2" charset="77"/>
              </a:rPr>
              <a:t>eff</a:t>
            </a:r>
            <a:r>
              <a:rPr lang="en-US" sz="1400" dirty="0">
                <a:latin typeface="Monaco" pitchFamily="2" charset="77"/>
              </a:rPr>
              <a:t>: 4762</a:t>
            </a:r>
          </a:p>
          <a:p>
            <a:pPr marL="285750" indent="-285750">
              <a:buFontTx/>
              <a:buChar char="-"/>
            </a:pPr>
            <a:endParaRPr lang="en-US" sz="1400" dirty="0">
              <a:latin typeface="Monaco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1400" dirty="0" err="1">
                <a:latin typeface="Monaco" pitchFamily="2" charset="77"/>
              </a:rPr>
              <a:t>logg</a:t>
            </a:r>
            <a:r>
              <a:rPr lang="en-US" sz="1400" dirty="0">
                <a:latin typeface="Monaco" pitchFamily="2" charset="77"/>
              </a:rPr>
              <a:t>: 1.58</a:t>
            </a:r>
          </a:p>
          <a:p>
            <a:pPr marL="285750" indent="-285750">
              <a:buFontTx/>
              <a:buChar char="-"/>
            </a:pPr>
            <a:endParaRPr lang="en-US" sz="1400" dirty="0">
              <a:latin typeface="Monaco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onaco" pitchFamily="2" charset="77"/>
              </a:rPr>
              <a:t>[Fe/H]: -3.39</a:t>
            </a:r>
          </a:p>
          <a:p>
            <a:pPr marL="285750" indent="-285750">
              <a:buFontTx/>
              <a:buChar char="-"/>
            </a:pPr>
            <a:endParaRPr lang="en-US" sz="1400" dirty="0">
              <a:latin typeface="Monaco" pitchFamily="2" charset="77"/>
            </a:endParaRPr>
          </a:p>
          <a:p>
            <a:pPr marL="285750" indent="-285750">
              <a:buFontTx/>
              <a:buChar char="-"/>
            </a:pPr>
            <a:endParaRPr lang="en-US" sz="1400" dirty="0">
              <a:latin typeface="Monaco" pitchFamily="2" charset="77"/>
            </a:endParaRPr>
          </a:p>
          <a:p>
            <a:r>
              <a:rPr lang="en-US" sz="1400" b="1" dirty="0">
                <a:latin typeface="Monaco" pitchFamily="2" charset="77"/>
              </a:rPr>
              <a:t>Chemical abundances:</a:t>
            </a:r>
          </a:p>
          <a:p>
            <a:pPr marL="285750" indent="-285750">
              <a:buFontTx/>
              <a:buChar char="-"/>
            </a:pPr>
            <a:endParaRPr lang="en-US" sz="1400" dirty="0">
              <a:latin typeface="Monaco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onaco" pitchFamily="2" charset="77"/>
              </a:rPr>
              <a:t>36 elements (C to Th)</a:t>
            </a:r>
          </a:p>
          <a:p>
            <a:pPr marL="285750" indent="-285750">
              <a:buFontTx/>
              <a:buChar char="-"/>
            </a:pPr>
            <a:endParaRPr lang="en-US" sz="1400" dirty="0">
              <a:latin typeface="Monaco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onaco" pitchFamily="2" charset="77"/>
              </a:rPr>
              <a:t>308 absorption features</a:t>
            </a:r>
          </a:p>
          <a:p>
            <a:pPr marL="285750" indent="-285750">
              <a:buFontTx/>
              <a:buChar char="-"/>
            </a:pPr>
            <a:endParaRPr lang="en-US" sz="1400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26270-39DC-32C8-3C2E-1511DF92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505" y="665923"/>
            <a:ext cx="8094094" cy="6174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349A92-EC9F-291C-D5C7-4F3A48568383}"/>
              </a:ext>
            </a:extLst>
          </p:cNvPr>
          <p:cNvSpPr txBox="1"/>
          <p:nvPr/>
        </p:nvSpPr>
        <p:spPr>
          <a:xfrm>
            <a:off x="2817918" y="6564798"/>
            <a:ext cx="2829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Placco+2023 </a:t>
            </a:r>
          </a:p>
        </p:txBody>
      </p:sp>
    </p:spTree>
    <p:extLst>
      <p:ext uri="{BB962C8B-B14F-4D97-AF65-F5344CB8AC3E}">
        <p14:creationId xmlns:p14="http://schemas.microsoft.com/office/powerpoint/2010/main" val="621696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1" y="170091"/>
            <a:ext cx="8437536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SPLUS J1424-2542 </a:t>
            </a:r>
            <a:r>
              <a:rPr lang="en-US" sz="2000" dirty="0">
                <a:latin typeface="Monaco" pitchFamily="2" charset="77"/>
                <a:sym typeface="Wingdings" pitchFamily="2" charset="2"/>
              </a:rPr>
              <a:t> Getting chemical abundances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49A92-EC9F-291C-D5C7-4F3A48568383}"/>
              </a:ext>
            </a:extLst>
          </p:cNvPr>
          <p:cNvSpPr txBox="1"/>
          <p:nvPr/>
        </p:nvSpPr>
        <p:spPr>
          <a:xfrm>
            <a:off x="9362661" y="6611779"/>
            <a:ext cx="2829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Placco+2023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FEED0-E959-19A4-58C6-516C4BAE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84" y="3537854"/>
            <a:ext cx="9566565" cy="2947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00F6BD-5903-982A-B700-7213AF387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90" y="751669"/>
            <a:ext cx="9566564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52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1" y="170091"/>
            <a:ext cx="8437536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SPLUS J1424-2542 </a:t>
            </a:r>
            <a:r>
              <a:rPr lang="en-US" sz="2000" dirty="0">
                <a:latin typeface="Monaco" pitchFamily="2" charset="77"/>
                <a:sym typeface="Wingdings" pitchFamily="2" charset="2"/>
              </a:rPr>
              <a:t> Getting chemical abundances</a:t>
            </a:r>
            <a:endParaRPr lang="en-US" sz="2000" dirty="0"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216CD3-BC94-EF3C-7431-B812E768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78" y="642157"/>
            <a:ext cx="10157792" cy="6132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349A92-EC9F-291C-D5C7-4F3A48568383}"/>
              </a:ext>
            </a:extLst>
          </p:cNvPr>
          <p:cNvSpPr txBox="1"/>
          <p:nvPr/>
        </p:nvSpPr>
        <p:spPr>
          <a:xfrm>
            <a:off x="9362661" y="6611779"/>
            <a:ext cx="2829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Placco+2023</a:t>
            </a:r>
          </a:p>
        </p:txBody>
      </p:sp>
    </p:spTree>
    <p:extLst>
      <p:ext uri="{BB962C8B-B14F-4D97-AF65-F5344CB8AC3E}">
        <p14:creationId xmlns:p14="http://schemas.microsoft.com/office/powerpoint/2010/main" val="3549974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0" y="170091"/>
            <a:ext cx="10361910" cy="58157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Monaco" pitchFamily="2" charset="77"/>
              </a:rPr>
              <a:t>SPLUS J1424-2542 </a:t>
            </a:r>
            <a:r>
              <a:rPr lang="en-US" sz="1800" dirty="0">
                <a:latin typeface="Monaco" pitchFamily="2" charset="77"/>
                <a:sym typeface="Wingdings" pitchFamily="2" charset="2"/>
              </a:rPr>
              <a:t> light-element abundances vs. Pop III SN yields</a:t>
            </a:r>
            <a:endParaRPr lang="en-US" sz="1800" dirty="0">
              <a:latin typeface="Monac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49A92-EC9F-291C-D5C7-4F3A48568383}"/>
              </a:ext>
            </a:extLst>
          </p:cNvPr>
          <p:cNvSpPr txBox="1"/>
          <p:nvPr/>
        </p:nvSpPr>
        <p:spPr>
          <a:xfrm>
            <a:off x="9362661" y="6611779"/>
            <a:ext cx="2829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Placco+2023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BBCB7-AE96-D10D-093A-B09E20C3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67" y="1108655"/>
            <a:ext cx="9316065" cy="46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8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0" y="170091"/>
            <a:ext cx="9853910" cy="58157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Monaco" pitchFamily="2" charset="77"/>
              </a:rPr>
              <a:t>SPLUS J1424-2542 </a:t>
            </a:r>
            <a:r>
              <a:rPr lang="en-US" sz="1800" dirty="0">
                <a:latin typeface="Monaco" pitchFamily="2" charset="77"/>
                <a:sym typeface="Wingdings" pitchFamily="2" charset="2"/>
              </a:rPr>
              <a:t> heavy-element abundances vs. Solar System</a:t>
            </a:r>
            <a:endParaRPr lang="en-US" sz="1800" dirty="0">
              <a:latin typeface="Monac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49A92-EC9F-291C-D5C7-4F3A48568383}"/>
              </a:ext>
            </a:extLst>
          </p:cNvPr>
          <p:cNvSpPr txBox="1"/>
          <p:nvPr/>
        </p:nvSpPr>
        <p:spPr>
          <a:xfrm>
            <a:off x="9362661" y="6611779"/>
            <a:ext cx="2829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Placco+2023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9EE6E-4FAE-CAA7-E133-38181EF7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7361"/>
            <a:ext cx="7772400" cy="53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7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2BCC-5E68-7E4D-EA01-86A464322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2171D6-DEF0-FB96-6D2E-CDE2E9E2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0" y="170091"/>
            <a:ext cx="10216135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SPLUS J1424-2542 </a:t>
            </a:r>
            <a:r>
              <a:rPr lang="en-US" sz="2000" dirty="0">
                <a:latin typeface="Monaco" pitchFamily="2" charset="77"/>
                <a:sym typeface="Wingdings" pitchFamily="2" charset="2"/>
              </a:rPr>
              <a:t> Actinide-boost!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F82C3-141F-AC49-2088-5A163AE8B2CC}"/>
              </a:ext>
            </a:extLst>
          </p:cNvPr>
          <p:cNvSpPr txBox="1"/>
          <p:nvPr/>
        </p:nvSpPr>
        <p:spPr>
          <a:xfrm>
            <a:off x="75304" y="3105297"/>
            <a:ext cx="1068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Placco+2023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017673-4C5F-4B88-8997-C5B2337B6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92" y="985366"/>
            <a:ext cx="6393987" cy="2119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2124F-E68E-693D-5682-9D0A3E546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210" y="445255"/>
            <a:ext cx="3998898" cy="327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2F8796-9004-B99B-56BD-3042ABC86974}"/>
              </a:ext>
            </a:extLst>
          </p:cNvPr>
          <p:cNvSpPr txBox="1"/>
          <p:nvPr/>
        </p:nvSpPr>
        <p:spPr>
          <a:xfrm>
            <a:off x="10977632" y="3729634"/>
            <a:ext cx="1068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Lin+2025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91483D-4188-E928-3515-41162FCF9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" y="3506483"/>
            <a:ext cx="2921000" cy="2178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03158-4D6C-B7EA-FA56-E68BCBD20274}"/>
              </a:ext>
            </a:extLst>
          </p:cNvPr>
          <p:cNvSpPr txBox="1"/>
          <p:nvPr/>
        </p:nvSpPr>
        <p:spPr>
          <a:xfrm>
            <a:off x="1862377" y="5561422"/>
            <a:ext cx="1068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Honda+2004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90E6B-D121-7168-8819-9CA5203B5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157" y="3827282"/>
            <a:ext cx="3834193" cy="2947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51C0C0-9C49-4896-0F17-C58D55F9F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350" y="3799001"/>
            <a:ext cx="3937973" cy="2947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BC0CFD-D86E-3287-880F-C75AEF87B0FE}"/>
              </a:ext>
            </a:extLst>
          </p:cNvPr>
          <p:cNvSpPr txBox="1"/>
          <p:nvPr/>
        </p:nvSpPr>
        <p:spPr>
          <a:xfrm>
            <a:off x="6591208" y="6569731"/>
            <a:ext cx="1068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Wanajo+2024</a:t>
            </a:r>
          </a:p>
        </p:txBody>
      </p:sp>
    </p:spTree>
    <p:extLst>
      <p:ext uri="{BB962C8B-B14F-4D97-AF65-F5344CB8AC3E}">
        <p14:creationId xmlns:p14="http://schemas.microsoft.com/office/powerpoint/2010/main" val="1457148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0" y="170091"/>
            <a:ext cx="10216135" cy="581578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latin typeface="Monaco" pitchFamily="2" charset="77"/>
              </a:rPr>
              <a:t>SPLUS J1424-2542 </a:t>
            </a:r>
            <a:r>
              <a:rPr lang="en-US" sz="2000" dirty="0">
                <a:latin typeface="Monaco" pitchFamily="2" charset="77"/>
                <a:sym typeface="Wingdings" pitchFamily="2" charset="2"/>
              </a:rPr>
              <a:t> heavy-element abundances vs. neutron star merger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49A92-EC9F-291C-D5C7-4F3A48568383}"/>
              </a:ext>
            </a:extLst>
          </p:cNvPr>
          <p:cNvSpPr txBox="1"/>
          <p:nvPr/>
        </p:nvSpPr>
        <p:spPr>
          <a:xfrm>
            <a:off x="9362661" y="6611779"/>
            <a:ext cx="2829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Placco+2023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0B70A-4EE7-70CD-280C-21D42ABC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09987"/>
            <a:ext cx="7772400" cy="53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15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1" y="170091"/>
            <a:ext cx="8884292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SPLUS J1424-2542 </a:t>
            </a:r>
            <a:r>
              <a:rPr lang="en-US" sz="2000" dirty="0">
                <a:latin typeface="Monaco" pitchFamily="2" charset="77"/>
                <a:sym typeface="Wingdings" pitchFamily="2" charset="2"/>
              </a:rPr>
              <a:t> age, mass, and kinematics 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49A92-EC9F-291C-D5C7-4F3A48568383}"/>
              </a:ext>
            </a:extLst>
          </p:cNvPr>
          <p:cNvSpPr txBox="1"/>
          <p:nvPr/>
        </p:nvSpPr>
        <p:spPr>
          <a:xfrm>
            <a:off x="9362661" y="6611779"/>
            <a:ext cx="2829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Monaco" charset="0"/>
                <a:ea typeface="Monaco" charset="0"/>
                <a:cs typeface="Monaco" charset="0"/>
              </a:rPr>
              <a:t>Placco+2023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0BC28-3339-4144-894E-E888A70E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883" y="845574"/>
            <a:ext cx="3349359" cy="5582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94023-A322-0746-BA64-8A99840A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85" y="1022555"/>
            <a:ext cx="3897466" cy="2521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25A92-2282-6F44-8DEB-2FEDFC9D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385" y="3715025"/>
            <a:ext cx="3897466" cy="25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86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1" y="170091"/>
            <a:ext cx="8437536" cy="581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aco" pitchFamily="2" charset="77"/>
              </a:rPr>
              <a:t>What now?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F05FC-D18A-0F48-86BC-6440305F6BE2}"/>
              </a:ext>
            </a:extLst>
          </p:cNvPr>
          <p:cNvSpPr txBox="1"/>
          <p:nvPr/>
        </p:nvSpPr>
        <p:spPr>
          <a:xfrm>
            <a:off x="139818" y="803274"/>
            <a:ext cx="6929317" cy="519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dirty="0">
                <a:latin typeface="Monaco" pitchFamily="2" charset="77"/>
              </a:rPr>
              <a:t>R-Process Enhanced Stars</a:t>
            </a:r>
          </a:p>
          <a:p>
            <a:pPr>
              <a:lnSpc>
                <a:spcPct val="114000"/>
              </a:lnSpc>
            </a:pPr>
            <a:endParaRPr lang="en-US" sz="1400" b="1" dirty="0">
              <a:latin typeface="Monaco" pitchFamily="2" charset="77"/>
            </a:endParaRPr>
          </a:p>
          <a:p>
            <a:pPr>
              <a:lnSpc>
                <a:spcPct val="114000"/>
              </a:lnSpc>
            </a:pPr>
            <a:r>
              <a:rPr lang="en-US" sz="1400" dirty="0">
                <a:latin typeface="Monaco" pitchFamily="2" charset="77"/>
              </a:rPr>
              <a:t>-</a:t>
            </a:r>
            <a:r>
              <a:rPr lang="en-US" sz="1400" b="1" dirty="0">
                <a:latin typeface="Monaco" pitchFamily="2" charset="77"/>
              </a:rPr>
              <a:t> </a:t>
            </a:r>
            <a:r>
              <a:rPr lang="en-US" sz="1400" dirty="0">
                <a:latin typeface="Monaco" pitchFamily="2" charset="77"/>
              </a:rPr>
              <a:t>Galactic chemical evolution </a:t>
            </a:r>
          </a:p>
          <a:p>
            <a:pPr>
              <a:lnSpc>
                <a:spcPct val="114000"/>
              </a:lnSpc>
            </a:pPr>
            <a:r>
              <a:rPr lang="en-US" sz="1400" dirty="0">
                <a:latin typeface="Monaco" pitchFamily="2" charset="77"/>
              </a:rPr>
              <a:t>- Address frequencies of NS+NS mergers and Collapsars</a:t>
            </a:r>
          </a:p>
          <a:p>
            <a:pPr>
              <a:lnSpc>
                <a:spcPct val="114000"/>
              </a:lnSpc>
            </a:pPr>
            <a:endParaRPr lang="en-US" sz="1400" b="1" dirty="0">
              <a:latin typeface="Monaco" pitchFamily="2" charset="77"/>
            </a:endParaRPr>
          </a:p>
          <a:p>
            <a:pPr>
              <a:lnSpc>
                <a:spcPct val="114000"/>
              </a:lnSpc>
            </a:pPr>
            <a:r>
              <a:rPr lang="en-US" sz="1400" b="1" dirty="0">
                <a:latin typeface="Monaco" pitchFamily="2" charset="77"/>
              </a:rPr>
              <a:t>J1424-2542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endParaRPr lang="en-US" sz="1400" dirty="0">
              <a:latin typeface="Monaco" pitchFamily="2" charset="7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sz="1400" dirty="0">
                <a:latin typeface="Monaco" pitchFamily="2" charset="77"/>
              </a:rPr>
              <a:t>Old, low-mass, halo star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sz="1400" dirty="0">
                <a:latin typeface="Monaco" pitchFamily="2" charset="77"/>
              </a:rPr>
              <a:t>Help constrain Actinide-boost phenomena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sz="1400" dirty="0">
                <a:latin typeface="Monaco" pitchFamily="2" charset="77"/>
              </a:rPr>
              <a:t>Two progenitors?</a:t>
            </a:r>
          </a:p>
          <a:p>
            <a:pPr marL="742950" lvl="1" indent="-285750">
              <a:lnSpc>
                <a:spcPct val="114000"/>
              </a:lnSpc>
              <a:buFontTx/>
              <a:buChar char="-"/>
            </a:pPr>
            <a:r>
              <a:rPr lang="en-US" sz="1300" dirty="0">
                <a:latin typeface="Monaco" pitchFamily="2" charset="77"/>
              </a:rPr>
              <a:t>SN explosion of a 13.4 M</a:t>
            </a:r>
            <a:r>
              <a:rPr lang="en-US" sz="1300" baseline="-25000" dirty="0">
                <a:latin typeface="Monaco" pitchFamily="2" charset="77"/>
              </a:rPr>
              <a:t>o</a:t>
            </a:r>
            <a:r>
              <a:rPr lang="en-US" sz="1300" dirty="0">
                <a:latin typeface="Monaco" pitchFamily="2" charset="77"/>
              </a:rPr>
              <a:t> Pop. III star +</a:t>
            </a:r>
          </a:p>
          <a:p>
            <a:pPr marL="742950" lvl="1" indent="-285750">
              <a:lnSpc>
                <a:spcPct val="114000"/>
              </a:lnSpc>
              <a:buFontTx/>
              <a:buChar char="-"/>
            </a:pPr>
            <a:r>
              <a:rPr lang="en-US" sz="1300" dirty="0">
                <a:latin typeface="Monaco" pitchFamily="2" charset="77"/>
              </a:rPr>
              <a:t>Neutron star merger (1.66 M</a:t>
            </a:r>
            <a:r>
              <a:rPr lang="en-US" sz="1300" baseline="-25000" dirty="0">
                <a:latin typeface="Monaco" pitchFamily="2" charset="77"/>
              </a:rPr>
              <a:t>o</a:t>
            </a:r>
            <a:r>
              <a:rPr lang="en-US" sz="1300" dirty="0">
                <a:latin typeface="Monaco" pitchFamily="2" charset="77"/>
              </a:rPr>
              <a:t> + 1.27 M</a:t>
            </a:r>
            <a:r>
              <a:rPr lang="en-US" sz="1300" baseline="-25000" dirty="0">
                <a:latin typeface="Monaco" pitchFamily="2" charset="77"/>
              </a:rPr>
              <a:t>o</a:t>
            </a:r>
            <a:r>
              <a:rPr lang="en-US" sz="1300" dirty="0">
                <a:latin typeface="Monaco" pitchFamily="2" charset="77"/>
              </a:rPr>
              <a:t>)</a:t>
            </a:r>
          </a:p>
          <a:p>
            <a:pPr lvl="1">
              <a:lnSpc>
                <a:spcPct val="114000"/>
              </a:lnSpc>
            </a:pPr>
            <a:endParaRPr lang="en-US" sz="1400" dirty="0">
              <a:latin typeface="Monaco" pitchFamily="2" charset="77"/>
            </a:endParaRPr>
          </a:p>
          <a:p>
            <a:pPr>
              <a:lnSpc>
                <a:spcPct val="114000"/>
              </a:lnSpc>
            </a:pPr>
            <a:r>
              <a:rPr lang="en-US" sz="1400" b="1" dirty="0">
                <a:latin typeface="Monaco" pitchFamily="2" charset="77"/>
              </a:rPr>
              <a:t>Moving forward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endParaRPr lang="en-US" sz="1400" dirty="0">
              <a:latin typeface="Monaco" pitchFamily="2" charset="7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sz="1400" dirty="0">
                <a:latin typeface="Monaco" pitchFamily="2" charset="77"/>
              </a:rPr>
              <a:t>Statistics, statistics, statistics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sz="1400" dirty="0">
                <a:latin typeface="Monaco" pitchFamily="2" charset="77"/>
              </a:rPr>
              <a:t>Homogeneous samples and analyses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sz="1400" dirty="0">
                <a:latin typeface="Monaco" pitchFamily="2" charset="77"/>
              </a:rPr>
              <a:t>Modelers: talk to your observer friends!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sz="1400" dirty="0">
                <a:latin typeface="Monaco" pitchFamily="2" charset="77"/>
              </a:rPr>
              <a:t>Observers: talk to your modeler friends!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endParaRPr lang="en-US" sz="1400" dirty="0">
              <a:latin typeface="Monaco" pitchFamily="2" charset="77"/>
            </a:endParaRPr>
          </a:p>
          <a:p>
            <a:pPr>
              <a:lnSpc>
                <a:spcPct val="114000"/>
              </a:lnSpc>
            </a:pPr>
            <a:endParaRPr lang="en-US" sz="1400" dirty="0">
              <a:latin typeface="Monaco" pitchFamily="2" charset="7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FF2CBBC-ADDC-0773-FA73-B813C1FC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85890-139F-9223-221D-D2C4062ECFC9}"/>
              </a:ext>
            </a:extLst>
          </p:cNvPr>
          <p:cNvSpPr/>
          <p:nvPr/>
        </p:nvSpPr>
        <p:spPr>
          <a:xfrm>
            <a:off x="9641113" y="6642556"/>
            <a:ext cx="26055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Monaco" pitchFamily="2" charset="77"/>
              </a:rPr>
              <a:t>credit: Babak </a:t>
            </a:r>
            <a:r>
              <a:rPr lang="en-US" sz="800" dirty="0" err="1">
                <a:solidFill>
                  <a:schemeClr val="bg1"/>
                </a:solidFill>
                <a:latin typeface="Monaco" pitchFamily="2" charset="77"/>
              </a:rPr>
              <a:t>Tafreshi</a:t>
            </a:r>
            <a:r>
              <a:rPr lang="en-US" sz="800" dirty="0">
                <a:solidFill>
                  <a:schemeClr val="bg1"/>
                </a:solidFill>
                <a:latin typeface="Monaco" pitchFamily="2" charset="77"/>
              </a:rPr>
              <a:t> /NOIRLab/AURA/NSF</a:t>
            </a:r>
          </a:p>
        </p:txBody>
      </p:sp>
    </p:spTree>
    <p:extLst>
      <p:ext uri="{BB962C8B-B14F-4D97-AF65-F5344CB8AC3E}">
        <p14:creationId xmlns:p14="http://schemas.microsoft.com/office/powerpoint/2010/main" val="1316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283" y="143478"/>
            <a:ext cx="8458200" cy="622067"/>
          </a:xfrm>
        </p:spPr>
        <p:txBody>
          <a:bodyPr>
            <a:normAutofit/>
          </a:bodyPr>
          <a:lstStyle/>
          <a:p>
            <a:r>
              <a:rPr lang="en-US" sz="2500" dirty="0"/>
              <a:t>In nature - Stellar evolution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B4DC6-3055-C446-9D99-13A8C47AA7C4}"/>
              </a:ext>
            </a:extLst>
          </p:cNvPr>
          <p:cNvSpPr/>
          <p:nvPr/>
        </p:nvSpPr>
        <p:spPr>
          <a:xfrm>
            <a:off x="2119428" y="6629857"/>
            <a:ext cx="319732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http://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chandra.harvard.edu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edu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/formal/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stellar_ev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B1DD7-130B-654D-B25A-F8236090A6DB}"/>
              </a:ext>
            </a:extLst>
          </p:cNvPr>
          <p:cNvSpPr/>
          <p:nvPr/>
        </p:nvSpPr>
        <p:spPr>
          <a:xfrm>
            <a:off x="7538736" y="6658712"/>
            <a:ext cx="469250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</a:rPr>
              <a:t>https://noirlab.edu/public/images/NEID-</a:t>
            </a:r>
            <a:r>
              <a:rPr lang="en-US" sz="700" dirty="0" err="1">
                <a:solidFill>
                  <a:schemeClr val="bg1"/>
                </a:solidFill>
              </a:rPr>
              <a:t>Solarlines</a:t>
            </a:r>
            <a:r>
              <a:rPr lang="en-US" sz="700" dirty="0">
                <a:solidFill>
                  <a:schemeClr val="bg1"/>
                </a:solidFill>
              </a:rPr>
              <a:t>-scale-CC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A3510-B5BA-561C-9584-555D3B0C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045DB7-CE48-35EB-554F-759EEAA33CCA}"/>
              </a:ext>
            </a:extLst>
          </p:cNvPr>
          <p:cNvSpPr/>
          <p:nvPr/>
        </p:nvSpPr>
        <p:spPr>
          <a:xfrm>
            <a:off x="7499498" y="6614494"/>
            <a:ext cx="469250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</a:rPr>
              <a:t>https://noirlab.edu/public/images/NEID-</a:t>
            </a:r>
            <a:r>
              <a:rPr lang="en-US" sz="700" dirty="0" err="1">
                <a:solidFill>
                  <a:schemeClr val="bg1"/>
                </a:solidFill>
              </a:rPr>
              <a:t>Solarlines</a:t>
            </a:r>
            <a:r>
              <a:rPr lang="en-US" sz="700" dirty="0">
                <a:solidFill>
                  <a:schemeClr val="bg1"/>
                </a:solidFill>
              </a:rPr>
              <a:t>-scale-CC</a:t>
            </a:r>
          </a:p>
        </p:txBody>
      </p:sp>
    </p:spTree>
    <p:extLst>
      <p:ext uri="{BB962C8B-B14F-4D97-AF65-F5344CB8AC3E}">
        <p14:creationId xmlns:p14="http://schemas.microsoft.com/office/powerpoint/2010/main" val="213296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4A7B7A-9104-7E4C-9E82-8069EC786E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692" y="1717732"/>
            <a:ext cx="975818" cy="10935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0B20E8E-5FD8-0E4D-8F93-F78E0B43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264" y="114138"/>
            <a:ext cx="8915400" cy="692778"/>
          </a:xfrm>
        </p:spPr>
        <p:txBody>
          <a:bodyPr>
            <a:noAutofit/>
          </a:bodyPr>
          <a:lstStyle/>
          <a:p>
            <a:r>
              <a:rPr lang="en-US" sz="2400" dirty="0"/>
              <a:t>Stellar Archaeology and Nucleosynthesis </a:t>
            </a:r>
            <a:r>
              <a:rPr lang="en-US" sz="2400" dirty="0">
                <a:sym typeface="Wingdings" pitchFamily="2" charset="2"/>
              </a:rPr>
              <a:t>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AF857-5A5F-2D4B-AD1D-E143F6642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264" y="2883773"/>
            <a:ext cx="4397502" cy="3166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B64C8D-2F7D-864C-AF34-06FA1D51751E}"/>
              </a:ext>
            </a:extLst>
          </p:cNvPr>
          <p:cNvSpPr/>
          <p:nvPr/>
        </p:nvSpPr>
        <p:spPr>
          <a:xfrm>
            <a:off x="1487466" y="6128617"/>
            <a:ext cx="5446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https://skyandtelescope.org/wp-content/uploads/f2_Fowlerbirthday_FH-Library-500px.jpg</a:t>
            </a:r>
            <a:endParaRPr lang="en-US" sz="800" dirty="0"/>
          </a:p>
          <a:p>
            <a:r>
              <a:rPr lang="en-US" sz="800" dirty="0">
                <a:hlinkClick r:id="rId5"/>
              </a:rPr>
              <a:t>https://images.fineartamerica.com/images-medium-large-5/margaret-burbidge-lucinda-douglas-menzies.jpg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C5C76-6601-1D4C-89F4-992BCA7B6FD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982" y="1323672"/>
            <a:ext cx="1430015" cy="1452611"/>
          </a:xfrm>
          <a:prstGeom prst="rect">
            <a:avLst/>
          </a:prstGeom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06F5462D-5BE9-4541-A51D-F3D6337B1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450" y="1039719"/>
            <a:ext cx="35369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Margaret Burbidge (1919 – 2020)</a:t>
            </a:r>
            <a:endParaRPr lang="en-US" sz="1400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DE20CB-8D36-2848-89D9-0C85D81547FB}"/>
              </a:ext>
            </a:extLst>
          </p:cNvPr>
          <p:cNvSpPr/>
          <p:nvPr/>
        </p:nvSpPr>
        <p:spPr>
          <a:xfrm>
            <a:off x="1924833" y="19311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7"/>
              </a:rPr>
              <a:t>https://en.wikipedia.org/wiki/Margaret_Burbidge</a:t>
            </a:r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B4CF26-0332-8049-8941-F909EDAAC6FA}"/>
              </a:ext>
            </a:extLst>
          </p:cNvPr>
          <p:cNvSpPr/>
          <p:nvPr/>
        </p:nvSpPr>
        <p:spPr>
          <a:xfrm>
            <a:off x="6098088" y="622279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>
                <a:hlinkClick r:id="rId8"/>
              </a:rPr>
              <a:t>https://ui.adsabs.harvard.edu/abs/1957RvMP...29..547B/abstract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E9A876-AA24-1D47-8235-C706E3B051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982" y="958338"/>
            <a:ext cx="5099695" cy="1867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F2A25B-C460-164E-81A0-3068C987BED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750" y="775173"/>
            <a:ext cx="3660687" cy="2365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822F7E-699E-3544-86CE-185FB780F30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588" y="3150794"/>
            <a:ext cx="3654478" cy="30286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5AABD1-2F4E-7B46-A48A-5D75B4942D4E}"/>
              </a:ext>
            </a:extLst>
          </p:cNvPr>
          <p:cNvSpPr/>
          <p:nvPr/>
        </p:nvSpPr>
        <p:spPr>
          <a:xfrm>
            <a:off x="6981646" y="3979888"/>
            <a:ext cx="3347049" cy="86264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52FBD8-0013-9E4D-8A14-941468819E7D}"/>
              </a:ext>
            </a:extLst>
          </p:cNvPr>
          <p:cNvSpPr/>
          <p:nvPr/>
        </p:nvSpPr>
        <p:spPr>
          <a:xfrm>
            <a:off x="7007524" y="5719555"/>
            <a:ext cx="3347049" cy="86264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F3BCA-ACC5-7449-81C1-CD28ED30D0B8}"/>
              </a:ext>
            </a:extLst>
          </p:cNvPr>
          <p:cNvSpPr/>
          <p:nvPr/>
        </p:nvSpPr>
        <p:spPr>
          <a:xfrm>
            <a:off x="6996022" y="1164812"/>
            <a:ext cx="3347049" cy="86264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6EEAD-3BB5-5B4B-8074-F068A6EEEB08}"/>
              </a:ext>
            </a:extLst>
          </p:cNvPr>
          <p:cNvSpPr/>
          <p:nvPr/>
        </p:nvSpPr>
        <p:spPr>
          <a:xfrm>
            <a:off x="7007524" y="4661380"/>
            <a:ext cx="3347049" cy="86264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9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283" y="143478"/>
            <a:ext cx="8458200" cy="622067"/>
          </a:xfrm>
        </p:spPr>
        <p:txBody>
          <a:bodyPr>
            <a:normAutofit/>
          </a:bodyPr>
          <a:lstStyle/>
          <a:p>
            <a:r>
              <a:rPr lang="en-US" sz="2500" dirty="0"/>
              <a:t>In nature - Stellar evolution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215"/>
            <a:ext cx="7436182" cy="60427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7B4DC6-3055-C446-9D99-13A8C47AA7C4}"/>
              </a:ext>
            </a:extLst>
          </p:cNvPr>
          <p:cNvSpPr/>
          <p:nvPr/>
        </p:nvSpPr>
        <p:spPr>
          <a:xfrm>
            <a:off x="2119428" y="6629857"/>
            <a:ext cx="319732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http://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chandra.harvard.edu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edu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/formal/</a:t>
            </a:r>
            <a:r>
              <a:rPr lang="en-US" sz="700" dirty="0" err="1">
                <a:solidFill>
                  <a:schemeClr val="bg1"/>
                </a:solidFill>
                <a:latin typeface="Monaco" pitchFamily="2" charset="0"/>
              </a:rPr>
              <a:t>stellar_ev</a:t>
            </a:r>
            <a:r>
              <a:rPr lang="en-US" sz="700" dirty="0">
                <a:solidFill>
                  <a:schemeClr val="bg1"/>
                </a:solidFill>
                <a:latin typeface="Monaco" pitchFamily="2" charset="0"/>
              </a:rPr>
              <a:t>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705D73-751D-C74D-A137-F3626A584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420" y="815215"/>
            <a:ext cx="4716580" cy="60427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5B1DD7-130B-654D-B25A-F8236090A6DB}"/>
              </a:ext>
            </a:extLst>
          </p:cNvPr>
          <p:cNvSpPr/>
          <p:nvPr/>
        </p:nvSpPr>
        <p:spPr>
          <a:xfrm>
            <a:off x="7538736" y="6614468"/>
            <a:ext cx="469250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webbtelescope.org</a:t>
            </a:r>
            <a:r>
              <a:rPr lang="en-US" sz="800" dirty="0">
                <a:solidFill>
                  <a:schemeClr val="bg1"/>
                </a:solidFill>
              </a:rPr>
              <a:t>/contents/media/images/2022/052/01GF423GBQSK6ANC89NTFJW8VM</a:t>
            </a:r>
          </a:p>
        </p:txBody>
      </p:sp>
    </p:spTree>
    <p:extLst>
      <p:ext uri="{BB962C8B-B14F-4D97-AF65-F5344CB8AC3E}">
        <p14:creationId xmlns:p14="http://schemas.microsoft.com/office/powerpoint/2010/main" val="26211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88D7F8E-BAF2-6D1D-41B2-27544B8F6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83" y="1012382"/>
            <a:ext cx="10232634" cy="511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1E47BBC-DBED-0F4F-8B09-29FDB03C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90" y="170091"/>
            <a:ext cx="10232634" cy="581578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latin typeface="Monaco" pitchFamily="2" charset="77"/>
              </a:rPr>
              <a:t>Stellar archaeology and the chemical evolution of the Universe (</a:t>
            </a:r>
            <a:r>
              <a:rPr lang="en-US" sz="2000" i="1" dirty="0">
                <a:latin typeface="Monaco" pitchFamily="2" charset="77"/>
              </a:rPr>
              <a:t>z</a:t>
            </a:r>
            <a:r>
              <a:rPr lang="en-US" sz="2000" dirty="0">
                <a:latin typeface="Monaco" pitchFamily="2" charset="77"/>
              </a:rPr>
              <a:t> = 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43138-97F4-51C6-1EFF-3BD258AB2824}"/>
              </a:ext>
            </a:extLst>
          </p:cNvPr>
          <p:cNvSpPr txBox="1"/>
          <p:nvPr/>
        </p:nvSpPr>
        <p:spPr>
          <a:xfrm>
            <a:off x="4511610" y="6582599"/>
            <a:ext cx="7657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Monaco" pitchFamily="2" charset="77"/>
              </a:rPr>
              <a:t>Credit: </a:t>
            </a:r>
            <a:r>
              <a:rPr lang="en-US" sz="1000" dirty="0" err="1">
                <a:latin typeface="Monaco" pitchFamily="2" charset="77"/>
              </a:rPr>
              <a:t>Cmglee</a:t>
            </a:r>
            <a:r>
              <a:rPr lang="en-US" sz="1000" dirty="0">
                <a:latin typeface="Monaco" pitchFamily="2" charset="77"/>
              </a:rPr>
              <a:t>, CC BY-SA 3.0, https://</a:t>
            </a:r>
            <a:r>
              <a:rPr lang="en-US" sz="1000" dirty="0" err="1">
                <a:latin typeface="Monaco" pitchFamily="2" charset="77"/>
              </a:rPr>
              <a:t>commons.wikimedia.org</a:t>
            </a:r>
            <a:r>
              <a:rPr lang="en-US" sz="1000" dirty="0">
                <a:latin typeface="Monaco" pitchFamily="2" charset="77"/>
              </a:rPr>
              <a:t>/w/</a:t>
            </a:r>
            <a:r>
              <a:rPr lang="en-US" sz="1000" dirty="0" err="1">
                <a:latin typeface="Monaco" pitchFamily="2" charset="77"/>
              </a:rPr>
              <a:t>index.php?curid</a:t>
            </a:r>
            <a:r>
              <a:rPr lang="en-US" sz="1000" dirty="0">
                <a:latin typeface="Monaco" pitchFamily="2" charset="77"/>
              </a:rPr>
              <a:t>=31761437</a:t>
            </a:r>
          </a:p>
        </p:txBody>
      </p:sp>
    </p:spTree>
    <p:extLst>
      <p:ext uri="{BB962C8B-B14F-4D97-AF65-F5344CB8AC3E}">
        <p14:creationId xmlns:p14="http://schemas.microsoft.com/office/powerpoint/2010/main" val="85206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879760"/>
            <a:ext cx="9144000" cy="54772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67939-3D82-6249-8CE8-49048ED9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208" y="154110"/>
            <a:ext cx="8915400" cy="568561"/>
          </a:xfrm>
        </p:spPr>
        <p:txBody>
          <a:bodyPr>
            <a:noAutofit/>
          </a:bodyPr>
          <a:lstStyle/>
          <a:p>
            <a:r>
              <a:rPr lang="en-US" sz="2400" dirty="0"/>
              <a:t>r-process in our backyard</a:t>
            </a:r>
          </a:p>
        </p:txBody>
      </p:sp>
    </p:spTree>
    <p:extLst>
      <p:ext uri="{BB962C8B-B14F-4D97-AF65-F5344CB8AC3E}">
        <p14:creationId xmlns:p14="http://schemas.microsoft.com/office/powerpoint/2010/main" val="4152047228"/>
      </p:ext>
    </p:extLst>
  </p:cSld>
  <p:clrMapOvr>
    <a:masterClrMapping/>
  </p:clrMapOvr>
</p:sld>
</file>

<file path=ppt/theme/theme1.xml><?xml version="1.0" encoding="utf-8"?>
<a:theme xmlns:a="http://schemas.openxmlformats.org/drawingml/2006/main" name="NOIRLab - pretty">
  <a:themeElements>
    <a:clrScheme name="NOIRLab 2021">
      <a:dk1>
        <a:srgbClr val="000000"/>
      </a:dk1>
      <a:lt1>
        <a:srgbClr val="FFFFFF"/>
      </a:lt1>
      <a:dk2>
        <a:srgbClr val="6E6E71"/>
      </a:dk2>
      <a:lt2>
        <a:srgbClr val="E7E6E6"/>
      </a:lt2>
      <a:accent1>
        <a:srgbClr val="006FAD"/>
      </a:accent1>
      <a:accent2>
        <a:srgbClr val="058B8C"/>
      </a:accent2>
      <a:accent3>
        <a:srgbClr val="FFB71B"/>
      </a:accent3>
      <a:accent4>
        <a:srgbClr val="A260CD"/>
      </a:accent4>
      <a:accent5>
        <a:srgbClr val="ED4C4C"/>
      </a:accent5>
      <a:accent6>
        <a:srgbClr val="0099CC"/>
      </a:accent6>
      <a:hlink>
        <a:srgbClr val="409FFF"/>
      </a:hlink>
      <a:folHlink>
        <a:srgbClr val="D571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087-en (3).pptx" id="{15938254-D1E5-F543-976B-B69C19FB050F}" vid="{E8595C96-8541-4C41-B190-EB89E5187F2A}"/>
    </a:ext>
  </a:extLst>
</a:theme>
</file>

<file path=ppt/theme/theme2.xml><?xml version="1.0" encoding="utf-8"?>
<a:theme xmlns:a="http://schemas.openxmlformats.org/drawingml/2006/main" name="NOIRLab - pretty - Gemini">
  <a:themeElements>
    <a:clrScheme name="NOIR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6B6"/>
      </a:accent1>
      <a:accent2>
        <a:srgbClr val="058B8C"/>
      </a:accent2>
      <a:accent3>
        <a:srgbClr val="FFCC1B"/>
      </a:accent3>
      <a:accent4>
        <a:srgbClr val="BE5B92"/>
      </a:accent4>
      <a:accent5>
        <a:srgbClr val="F15D5D"/>
      </a:accent5>
      <a:accent6>
        <a:srgbClr val="5B9BD5"/>
      </a:accent6>
      <a:hlink>
        <a:srgbClr val="409F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087-en (3).pptx" id="{15938254-D1E5-F543-976B-B69C19FB050F}" vid="{F06ED6E1-05E4-6444-8C77-9AC9C2C74A0E}"/>
    </a:ext>
  </a:extLst>
</a:theme>
</file>

<file path=ppt/theme/theme3.xml><?xml version="1.0" encoding="utf-8"?>
<a:theme xmlns:a="http://schemas.openxmlformats.org/drawingml/2006/main" name="1_NOIRLab - pretty - SOAR">
  <a:themeElements>
    <a:clrScheme name="NOIR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6B6"/>
      </a:accent1>
      <a:accent2>
        <a:srgbClr val="058B8C"/>
      </a:accent2>
      <a:accent3>
        <a:srgbClr val="FFCC1B"/>
      </a:accent3>
      <a:accent4>
        <a:srgbClr val="BE5B92"/>
      </a:accent4>
      <a:accent5>
        <a:srgbClr val="F15D5D"/>
      </a:accent5>
      <a:accent6>
        <a:srgbClr val="5B9BD5"/>
      </a:accent6>
      <a:hlink>
        <a:srgbClr val="409F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087-en (3).pptx" id="{15938254-D1E5-F543-976B-B69C19FB050F}" vid="{B86541F1-1303-564A-8330-D4286089A9DF}"/>
    </a:ext>
  </a:extLst>
</a:theme>
</file>

<file path=ppt/theme/theme4.xml><?xml version="1.0" encoding="utf-8"?>
<a:theme xmlns:a="http://schemas.openxmlformats.org/drawingml/2006/main" name="2_NOIRLab - pretty - DESI">
  <a:themeElements>
    <a:clrScheme name="NOIR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6B6"/>
      </a:accent1>
      <a:accent2>
        <a:srgbClr val="058B8C"/>
      </a:accent2>
      <a:accent3>
        <a:srgbClr val="FFCC1B"/>
      </a:accent3>
      <a:accent4>
        <a:srgbClr val="BE5B92"/>
      </a:accent4>
      <a:accent5>
        <a:srgbClr val="F15D5D"/>
      </a:accent5>
      <a:accent6>
        <a:srgbClr val="5B9BD5"/>
      </a:accent6>
      <a:hlink>
        <a:srgbClr val="409F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087-en (3).pptx" id="{15938254-D1E5-F543-976B-B69C19FB050F}" vid="{A242CD71-711B-C246-B2FF-B2A5EAB88916}"/>
    </a:ext>
  </a:extLst>
</a:theme>
</file>

<file path=ppt/theme/theme5.xml><?xml version="1.0" encoding="utf-8"?>
<a:theme xmlns:a="http://schemas.openxmlformats.org/drawingml/2006/main" name="NOIRLab - Dark">
  <a:themeElements>
    <a:clrScheme name="NOIR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6B6"/>
      </a:accent1>
      <a:accent2>
        <a:srgbClr val="058B8C"/>
      </a:accent2>
      <a:accent3>
        <a:srgbClr val="FFCC1B"/>
      </a:accent3>
      <a:accent4>
        <a:srgbClr val="BE5B92"/>
      </a:accent4>
      <a:accent5>
        <a:srgbClr val="F15D5D"/>
      </a:accent5>
      <a:accent6>
        <a:srgbClr val="5B9BD5"/>
      </a:accent6>
      <a:hlink>
        <a:srgbClr val="409F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087-en (3).pptx" id="{15938254-D1E5-F543-976B-B69C19FB050F}" vid="{28CD3323-9E5D-3648-911C-F3B45506FDB3}"/>
    </a:ext>
  </a:extLst>
</a:theme>
</file>

<file path=ppt/theme/theme6.xml><?xml version="1.0" encoding="utf-8"?>
<a:theme xmlns:a="http://schemas.openxmlformats.org/drawingml/2006/main" name="NOIRLab - Light">
  <a:themeElements>
    <a:clrScheme name="NOIR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6B6"/>
      </a:accent1>
      <a:accent2>
        <a:srgbClr val="058B8C"/>
      </a:accent2>
      <a:accent3>
        <a:srgbClr val="FFCC1B"/>
      </a:accent3>
      <a:accent4>
        <a:srgbClr val="BE5B92"/>
      </a:accent4>
      <a:accent5>
        <a:srgbClr val="F15D5D"/>
      </a:accent5>
      <a:accent6>
        <a:srgbClr val="5B9BD5"/>
      </a:accent6>
      <a:hlink>
        <a:srgbClr val="409F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087-en (3).pptx" id="{15938254-D1E5-F543-976B-B69C19FB050F}" vid="{F4AFDE8E-A9DB-7A43-85DB-56078AFB814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D071D69-6BC9-264B-ACD3-6D7560D186D1}">
  <we:reference id="wa200000729" version="3.9.283.0" store="en-US" storeType="OMEX"/>
  <we:alternateReferences>
    <we:reference id="wa200000729" version="3.9.283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3318</TotalTime>
  <Words>1658</Words>
  <Application>Microsoft Macintosh PowerPoint</Application>
  <PresentationFormat>Widescreen</PresentationFormat>
  <Paragraphs>261</Paragraphs>
  <Slides>49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Consolas</vt:lpstr>
      <vt:lpstr>Monaco</vt:lpstr>
      <vt:lpstr>Wingdings</vt:lpstr>
      <vt:lpstr>NOIRLab - pretty</vt:lpstr>
      <vt:lpstr>NOIRLab - pretty - Gemini</vt:lpstr>
      <vt:lpstr>1_NOIRLab - pretty - SOAR</vt:lpstr>
      <vt:lpstr>2_NOIRLab - pretty - DESI</vt:lpstr>
      <vt:lpstr>NOIRLab - Dark</vt:lpstr>
      <vt:lpstr>NOIRLab - Light</vt:lpstr>
      <vt:lpstr>Neutron-capture in the wild:  finding r-process enhanced metal-poor  stars in the Milky Way and beyond!</vt:lpstr>
      <vt:lpstr>Neutron-capture in the wild:  finding r-process enhanced metal-poor  stars in the Milky Way and beyond!</vt:lpstr>
      <vt:lpstr>In nature - Stellar evolution</vt:lpstr>
      <vt:lpstr>In nature - Stellar evolution</vt:lpstr>
      <vt:lpstr>In nature - Stellar evolution</vt:lpstr>
      <vt:lpstr>Stellar Archaeology and Nucleosynthesis  </vt:lpstr>
      <vt:lpstr>In nature - Stellar evolution</vt:lpstr>
      <vt:lpstr>Stellar archaeology and the chemical evolution of the Universe (z = 0)</vt:lpstr>
      <vt:lpstr>r-process in our backyard</vt:lpstr>
      <vt:lpstr>r-process in our backyard</vt:lpstr>
      <vt:lpstr>Chemical time machine</vt:lpstr>
      <vt:lpstr>“Near field cosmology” (a.k.a. the next best thing)</vt:lpstr>
      <vt:lpstr>r-process enhanced metal-poor stars:  when/how were they first formed? how do they look like? where do we find them? how do we find more? the curious case of J1424-2542 </vt:lpstr>
      <vt:lpstr>r-process enhanced metal-poor stars:  when/how were they first formed? how do they look like? where do we find them? how do we find more? the curious case of J1424-2542 </vt:lpstr>
      <vt:lpstr>What is the culprit?</vt:lpstr>
      <vt:lpstr>The culprit and the evidence</vt:lpstr>
      <vt:lpstr>r-process enhanced metal-poor stars:  when/how were they first formed? how do they look like? where do we find them? how do we find more? the curious case of J1424-2542 </vt:lpstr>
      <vt:lpstr>The r-process signature: find europium!</vt:lpstr>
      <vt:lpstr>Metal-poor, but with lots of (heavy) metals…</vt:lpstr>
      <vt:lpstr>The new standard: HD222925</vt:lpstr>
      <vt:lpstr>The new standard: HD222925 (63 metals detected)</vt:lpstr>
      <vt:lpstr>r-process enhanced metal-poor stars:  when/how were they first formed? how do they look like? where do we find them? how do we find more? the curious case of J1424-2542 </vt:lpstr>
      <vt:lpstr>R-process in the MW and beyond*  chemistry and dynamics</vt:lpstr>
      <vt:lpstr>The R-process Alliance</vt:lpstr>
      <vt:lpstr>r-process enhanced metal-poor stars:  when/how were they first formed? how do they look like? where do we find them? how do we find more? the curious case of J1424-2542 </vt:lpstr>
      <vt:lpstr>How do we (effectively) choose targets?</vt:lpstr>
      <vt:lpstr>An image is worth a thousand words</vt:lpstr>
      <vt:lpstr>A spectrum is worth n images, where</vt:lpstr>
      <vt:lpstr>The effect of resolution - what is the ideal n?</vt:lpstr>
      <vt:lpstr>From R~30 to R~30,000 (finding the ideal n to determine chemical abundances)</vt:lpstr>
      <vt:lpstr>How about observing “everything”?</vt:lpstr>
      <vt:lpstr>J-PLUS (Javalambre Photometric Local Universe Survey) S-PLUS (Southern Photometric Local Universe Survey)</vt:lpstr>
      <vt:lpstr>S-PLUS/J-PLUS (Filter system)</vt:lpstr>
      <vt:lpstr>S-PLUS/J-PLUS (Filter system)</vt:lpstr>
      <vt:lpstr>How do changes in [Fe/H] affect fluxes?</vt:lpstr>
      <vt:lpstr>Artificial Neural Networks</vt:lpstr>
      <vt:lpstr>Chemodynamical Properties and Ages</vt:lpstr>
      <vt:lpstr>r-process enhanced metal-poor stars:  when/how were they first formed? how do they look like? where do we find them? how do we find more? the curious case of J1424-2542 </vt:lpstr>
      <vt:lpstr>The power in numbers</vt:lpstr>
      <vt:lpstr>SPLUS J1424-2542 (g=14.4) – as “boring” as a star can be…</vt:lpstr>
      <vt:lpstr>SPLUS J1424-2542  What GHOST revealed</vt:lpstr>
      <vt:lpstr>SPLUS J1424-2542  Getting chemical abundances</vt:lpstr>
      <vt:lpstr>SPLUS J1424-2542  Getting chemical abundances</vt:lpstr>
      <vt:lpstr>SPLUS J1424-2542  light-element abundances vs. Pop III SN yields</vt:lpstr>
      <vt:lpstr>SPLUS J1424-2542  heavy-element abundances vs. Solar System</vt:lpstr>
      <vt:lpstr>SPLUS J1424-2542  Actinide-boost!</vt:lpstr>
      <vt:lpstr>SPLUS J1424-2542  heavy-element abundances vs. neutron star merger</vt:lpstr>
      <vt:lpstr>SPLUS J1424-2542  age, mass, and kinematics </vt:lpstr>
      <vt:lpstr>What now?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Paula Velasquez</dc:creator>
  <cp:lastModifiedBy>Vinicius Placco</cp:lastModifiedBy>
  <cp:revision>155</cp:revision>
  <cp:lastPrinted>2021-09-27T23:51:02Z</cp:lastPrinted>
  <dcterms:created xsi:type="dcterms:W3CDTF">2021-07-28T14:19:21Z</dcterms:created>
  <dcterms:modified xsi:type="dcterms:W3CDTF">2025-07-07T21:18:55Z</dcterms:modified>
</cp:coreProperties>
</file>